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720000"/>
        </a:solidFill>
        <a:effectLst/>
        <a:uFillTx/>
        <a:latin typeface="Tahoma"/>
        <a:ea typeface="Tahoma"/>
        <a:cs typeface="Tahoma"/>
        <a:sym typeface="Tahoma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720000"/>
        </a:solidFill>
        <a:effectLst/>
        <a:uFillTx/>
        <a:latin typeface="Tahoma"/>
        <a:ea typeface="Tahoma"/>
        <a:cs typeface="Tahoma"/>
        <a:sym typeface="Tahoma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720000"/>
        </a:solidFill>
        <a:effectLst/>
        <a:uFillTx/>
        <a:latin typeface="Tahoma"/>
        <a:ea typeface="Tahoma"/>
        <a:cs typeface="Tahoma"/>
        <a:sym typeface="Tahoma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720000"/>
        </a:solidFill>
        <a:effectLst/>
        <a:uFillTx/>
        <a:latin typeface="Tahoma"/>
        <a:ea typeface="Tahoma"/>
        <a:cs typeface="Tahoma"/>
        <a:sym typeface="Tahoma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720000"/>
        </a:solidFill>
        <a:effectLst/>
        <a:uFillTx/>
        <a:latin typeface="Tahoma"/>
        <a:ea typeface="Tahoma"/>
        <a:cs typeface="Tahoma"/>
        <a:sym typeface="Tahom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720000"/>
        </a:solidFill>
        <a:effectLst/>
        <a:uFillTx/>
        <a:latin typeface="Tahoma"/>
        <a:ea typeface="Tahoma"/>
        <a:cs typeface="Tahoma"/>
        <a:sym typeface="Tahom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720000"/>
        </a:solidFill>
        <a:effectLst/>
        <a:uFillTx/>
        <a:latin typeface="Tahoma"/>
        <a:ea typeface="Tahoma"/>
        <a:cs typeface="Tahoma"/>
        <a:sym typeface="Tahom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720000"/>
        </a:solidFill>
        <a:effectLst/>
        <a:uFillTx/>
        <a:latin typeface="Tahoma"/>
        <a:ea typeface="Tahoma"/>
        <a:cs typeface="Tahoma"/>
        <a:sym typeface="Tahom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720000"/>
        </a:solidFill>
        <a:effectLst/>
        <a:uFillTx/>
        <a:latin typeface="Tahoma"/>
        <a:ea typeface="Tahoma"/>
        <a:cs typeface="Tahoma"/>
        <a:sym typeface="Tahoma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D5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Tahoma"/>
          <a:ea typeface="Tahoma"/>
          <a:cs typeface="Tahoma"/>
        </a:font>
        <a:srgbClr val="72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CCCA"/>
          </a:solidFill>
        </a:fill>
      </a:tcStyle>
    </a:wholeTbl>
    <a:band2H>
      <a:tcTxStyle/>
      <a:tcStyle>
        <a:tcBdr/>
        <a:fill>
          <a:solidFill>
            <a:srgbClr val="FFE7E6"/>
          </a:solidFill>
        </a:fill>
      </a:tcStyle>
    </a:band2H>
    <a:firstCol>
      <a:tcTxStyle b="on" i="off">
        <a:font>
          <a:latin typeface="Tahoma Bold"/>
          <a:ea typeface="Tahoma Bold"/>
          <a:cs typeface="Tahoma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Tahoma Bold"/>
          <a:ea typeface="Tahoma Bold"/>
          <a:cs typeface="Tahoma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Tahoma Bold"/>
          <a:ea typeface="Tahoma Bold"/>
          <a:cs typeface="Tahoma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Tahoma"/>
          <a:ea typeface="Tahoma"/>
          <a:cs typeface="Tahoma"/>
        </a:font>
        <a:srgbClr val="72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Tahoma Bold"/>
          <a:ea typeface="Tahoma Bold"/>
          <a:cs typeface="Tahoma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Tahoma Bold"/>
          <a:ea typeface="Tahoma Bold"/>
          <a:cs typeface="Tahoma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Tahoma Bold"/>
          <a:ea typeface="Tahoma Bold"/>
          <a:cs typeface="Tahoma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Tahoma"/>
          <a:ea typeface="Tahoma"/>
          <a:cs typeface="Tahoma"/>
        </a:font>
        <a:srgbClr val="72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Tahoma Bold"/>
          <a:ea typeface="Tahoma Bold"/>
          <a:cs typeface="Tahoma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Tahoma Bold"/>
          <a:ea typeface="Tahoma Bold"/>
          <a:cs typeface="Tahoma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Tahoma Bold"/>
          <a:ea typeface="Tahoma Bold"/>
          <a:cs typeface="Tahoma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Tahoma"/>
          <a:ea typeface="Tahoma"/>
          <a:cs typeface="Tahoma"/>
        </a:font>
        <a:srgbClr val="72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B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Tahoma Bold"/>
          <a:ea typeface="Tahoma Bold"/>
          <a:cs typeface="Tahoma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Tahoma Bold"/>
          <a:ea typeface="Tahoma Bold"/>
          <a:cs typeface="Tahoma Bold"/>
        </a:font>
        <a:srgbClr val="72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720000"/>
              </a:solidFill>
              <a:prstDash val="solid"/>
              <a:round/>
            </a:ln>
          </a:top>
          <a:bottom>
            <a:ln w="25400" cap="flat">
              <a:solidFill>
                <a:srgbClr val="72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Tahoma Bold"/>
          <a:ea typeface="Tahoma Bold"/>
          <a:cs typeface="Tahoma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720000"/>
              </a:solidFill>
              <a:prstDash val="solid"/>
              <a:round/>
            </a:ln>
          </a:top>
          <a:bottom>
            <a:ln w="25400" cap="flat">
              <a:solidFill>
                <a:srgbClr val="72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Tahoma"/>
          <a:ea typeface="Tahoma"/>
          <a:cs typeface="Tahoma"/>
        </a:font>
        <a:srgbClr val="72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CACA"/>
          </a:solidFill>
        </a:fill>
      </a:tcStyle>
    </a:wholeTbl>
    <a:band2H>
      <a:tcTxStyle/>
      <a:tcStyle>
        <a:tcBdr/>
        <a:fill>
          <a:solidFill>
            <a:srgbClr val="EBE6E6"/>
          </a:solidFill>
        </a:fill>
      </a:tcStyle>
    </a:band2H>
    <a:firstCol>
      <a:tcTxStyle b="on" i="off">
        <a:font>
          <a:latin typeface="Tahoma Bold"/>
          <a:ea typeface="Tahoma Bold"/>
          <a:cs typeface="Tahoma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720000"/>
          </a:solidFill>
        </a:fill>
      </a:tcStyle>
    </a:firstCol>
    <a:lastRow>
      <a:tcTxStyle b="on" i="off">
        <a:font>
          <a:latin typeface="Tahoma Bold"/>
          <a:ea typeface="Tahoma Bold"/>
          <a:cs typeface="Tahoma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720000"/>
          </a:solidFill>
        </a:fill>
      </a:tcStyle>
    </a:lastRow>
    <a:firstRow>
      <a:tcTxStyle b="on" i="off">
        <a:font>
          <a:latin typeface="Tahoma Bold"/>
          <a:ea typeface="Tahoma Bold"/>
          <a:cs typeface="Tahoma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72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Tahoma Bold"/>
          <a:ea typeface="Tahoma Bold"/>
          <a:cs typeface="Tahoma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ff">
        <a:font>
          <a:latin typeface="Tahoma Bold"/>
          <a:ea typeface="Tahoma Bold"/>
          <a:cs typeface="Tahoma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Tahoma Bold"/>
          <a:ea typeface="Tahoma Bold"/>
          <a:cs typeface="Tahoma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7" d="100"/>
          <a:sy n="77" d="100"/>
        </p:scale>
        <p:origin x="-51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3" name="Shape 5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78767420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>
        <a:latin typeface="+mj-lt"/>
        <a:ea typeface="+mj-ea"/>
        <a:cs typeface="+mj-cs"/>
        <a:sym typeface="Helvetica Neue"/>
      </a:defRPr>
    </a:lvl1pPr>
    <a:lvl2pPr indent="228600" latinLnBrk="0">
      <a:defRPr>
        <a:latin typeface="+mj-lt"/>
        <a:ea typeface="+mj-ea"/>
        <a:cs typeface="+mj-cs"/>
        <a:sym typeface="Helvetica Neue"/>
      </a:defRPr>
    </a:lvl2pPr>
    <a:lvl3pPr indent="457200" latinLnBrk="0">
      <a:defRPr>
        <a:latin typeface="+mj-lt"/>
        <a:ea typeface="+mj-ea"/>
        <a:cs typeface="+mj-cs"/>
        <a:sym typeface="Helvetica Neue"/>
      </a:defRPr>
    </a:lvl3pPr>
    <a:lvl4pPr indent="685800" latinLnBrk="0">
      <a:defRPr>
        <a:latin typeface="+mj-lt"/>
        <a:ea typeface="+mj-ea"/>
        <a:cs typeface="+mj-cs"/>
        <a:sym typeface="Helvetica Neue"/>
      </a:defRPr>
    </a:lvl4pPr>
    <a:lvl5pPr indent="914400" latinLnBrk="0">
      <a:defRPr>
        <a:latin typeface="+mj-lt"/>
        <a:ea typeface="+mj-ea"/>
        <a:cs typeface="+mj-cs"/>
        <a:sym typeface="Helvetica Neue"/>
      </a:defRPr>
    </a:lvl5pPr>
    <a:lvl6pPr indent="1143000" latinLnBrk="0">
      <a:defRPr>
        <a:latin typeface="+mj-lt"/>
        <a:ea typeface="+mj-ea"/>
        <a:cs typeface="+mj-cs"/>
        <a:sym typeface="Helvetica Neue"/>
      </a:defRPr>
    </a:lvl6pPr>
    <a:lvl7pPr indent="1371600" latinLnBrk="0">
      <a:defRPr>
        <a:latin typeface="+mj-lt"/>
        <a:ea typeface="+mj-ea"/>
        <a:cs typeface="+mj-cs"/>
        <a:sym typeface="Helvetica Neue"/>
      </a:defRPr>
    </a:lvl7pPr>
    <a:lvl8pPr indent="1600200" latinLnBrk="0">
      <a:defRPr>
        <a:latin typeface="+mj-lt"/>
        <a:ea typeface="+mj-ea"/>
        <a:cs typeface="+mj-cs"/>
        <a:sym typeface="Helvetica Neue"/>
      </a:defRPr>
    </a:lvl8pPr>
    <a:lvl9pPr indent="1828800" latinLnBrk="0">
      <a:defRPr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"/>
          <p:cNvGrpSpPr/>
          <p:nvPr/>
        </p:nvGrpSpPr>
        <p:grpSpPr>
          <a:xfrm>
            <a:off x="0" y="0"/>
            <a:ext cx="8458200" cy="5943600"/>
            <a:chOff x="0" y="0"/>
            <a:chExt cx="8458200" cy="5943600"/>
          </a:xfrm>
        </p:grpSpPr>
        <p:sp>
          <p:nvSpPr>
            <p:cNvPr id="14" name="Shape"/>
            <p:cNvSpPr/>
            <p:nvPr/>
          </p:nvSpPr>
          <p:spPr>
            <a:xfrm>
              <a:off x="0" y="2286000"/>
              <a:ext cx="8183563" cy="3657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96" y="16584"/>
                  </a:moveTo>
                  <a:lnTo>
                    <a:pt x="0" y="21600"/>
                  </a:lnTo>
                  <a:lnTo>
                    <a:pt x="0" y="11738"/>
                  </a:lnTo>
                  <a:lnTo>
                    <a:pt x="21600" y="0"/>
                  </a:lnTo>
                  <a:lnTo>
                    <a:pt x="21600" y="13275"/>
                  </a:lnTo>
                  <a:lnTo>
                    <a:pt x="21596" y="1658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600000"/>
                </a:gs>
                <a:gs pos="100000">
                  <a:srgbClr val="720000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5" name="Shape"/>
            <p:cNvSpPr/>
            <p:nvPr/>
          </p:nvSpPr>
          <p:spPr>
            <a:xfrm>
              <a:off x="0" y="0"/>
              <a:ext cx="8458200" cy="58562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31" y="18789"/>
                  </a:moveTo>
                  <a:lnTo>
                    <a:pt x="0" y="21600"/>
                  </a:lnTo>
                  <a:lnTo>
                    <a:pt x="0" y="53"/>
                  </a:lnTo>
                  <a:lnTo>
                    <a:pt x="21600" y="0"/>
                  </a:lnTo>
                  <a:lnTo>
                    <a:pt x="21531" y="18789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C0000"/>
                </a:gs>
                <a:gs pos="100000">
                  <a:srgbClr val="720000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sp>
        <p:nvSpPr>
          <p:cNvPr id="1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ClrTx/>
              <a:buSzTx/>
              <a:buNone/>
            </a:lvl1pPr>
            <a:lvl2pPr marL="0" indent="457200" algn="ctr">
              <a:buClrTx/>
              <a:buSzTx/>
              <a:buNone/>
            </a:lvl2pPr>
            <a:lvl3pPr marL="0" indent="914400" algn="ctr">
              <a:buClrTx/>
              <a:buSzTx/>
              <a:buNone/>
            </a:lvl3pPr>
            <a:lvl4pPr marL="0" indent="1371600" algn="ctr">
              <a:buClrTx/>
              <a:buSzTx/>
              <a:buNone/>
            </a:lvl4pPr>
            <a:lvl5pPr marL="0" indent="1828800" algn="ctr">
              <a:buClrTx/>
              <a:buSz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" name="Title Text"/>
          <p:cNvSpPr txBox="1">
            <a:spLocks noGrp="1"/>
          </p:cNvSpPr>
          <p:nvPr>
            <p:ph type="title"/>
          </p:nvPr>
        </p:nvSpPr>
        <p:spPr>
          <a:xfrm>
            <a:off x="685800" y="1768475"/>
            <a:ext cx="7772400" cy="1736725"/>
          </a:xfrm>
          <a:prstGeom prst="rect">
            <a:avLst/>
          </a:prstGeom>
        </p:spPr>
        <p:txBody>
          <a:bodyPr anchor="b"/>
          <a:lstStyle>
            <a:lvl1pPr>
              <a:defRPr sz="5400">
                <a:effectLst>
                  <a:outerShdw blurRad="12700" dist="38100" dir="2700000" rotWithShape="0">
                    <a:srgbClr val="000000"/>
                  </a:outerShdw>
                </a:effectLst>
              </a:defRPr>
            </a:lvl1pPr>
          </a:lstStyle>
          <a:p>
            <a:r>
              <a:t>Title Text</a:t>
            </a:r>
          </a:p>
        </p:txBody>
      </p:sp>
      <p:sp>
        <p:nvSpPr>
          <p:cNvPr id="1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7200" y="1600199"/>
            <a:ext cx="4038600" cy="2171421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2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"/>
          <p:cNvGrpSpPr/>
          <p:nvPr/>
        </p:nvGrpSpPr>
        <p:grpSpPr>
          <a:xfrm>
            <a:off x="-1" y="0"/>
            <a:ext cx="7242176" cy="1981200"/>
            <a:chOff x="0" y="0"/>
            <a:chExt cx="7242175" cy="1981200"/>
          </a:xfrm>
        </p:grpSpPr>
        <p:sp>
          <p:nvSpPr>
            <p:cNvPr id="2" name="Shape"/>
            <p:cNvSpPr/>
            <p:nvPr/>
          </p:nvSpPr>
          <p:spPr>
            <a:xfrm>
              <a:off x="0" y="925512"/>
              <a:ext cx="7123113" cy="10556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73" y="9712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32"/>
                  </a:lnTo>
                  <a:lnTo>
                    <a:pt x="21573" y="4970"/>
                  </a:lnTo>
                  <a:lnTo>
                    <a:pt x="21573" y="971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6B0000"/>
                </a:gs>
                <a:gs pos="100000">
                  <a:srgbClr val="720000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" name="Shape"/>
            <p:cNvSpPr/>
            <p:nvPr/>
          </p:nvSpPr>
          <p:spPr>
            <a:xfrm>
              <a:off x="0" y="0"/>
              <a:ext cx="7242175" cy="1903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91" y="1679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21591" y="1679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C0000"/>
                </a:gs>
                <a:gs pos="100000">
                  <a:srgbClr val="720000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sp>
        <p:nvSpPr>
          <p:cNvPr id="5" name="Title Text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6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495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16270" y="6436360"/>
            <a:ext cx="270531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b">
            <a:spAutoFit/>
          </a:bodyPr>
          <a:lstStyle>
            <a:lvl1pPr algn="r">
              <a:defRPr sz="120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ransition xmlns:p14="http://schemas.microsoft.com/office/powerpoint/2010/main"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FFFFCC"/>
          </a:solidFill>
          <a:effectLst>
            <a:outerShdw blurRad="12700" dist="25400" dir="2700000" rotWithShape="0">
              <a:srgbClr val="000000"/>
            </a:outerShdw>
          </a:effectLst>
          <a:uFillTx/>
          <a:latin typeface="Tahoma"/>
          <a:ea typeface="Tahoma"/>
          <a:cs typeface="Tahoma"/>
          <a:sym typeface="Tahoma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FFFFCC"/>
          </a:solidFill>
          <a:effectLst>
            <a:outerShdw blurRad="12700" dist="25400" dir="2700000" rotWithShape="0">
              <a:srgbClr val="000000"/>
            </a:outerShdw>
          </a:effectLst>
          <a:uFillTx/>
          <a:latin typeface="Tahoma"/>
          <a:ea typeface="Tahoma"/>
          <a:cs typeface="Tahoma"/>
          <a:sym typeface="Tahoma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FFFFCC"/>
          </a:solidFill>
          <a:effectLst>
            <a:outerShdw blurRad="12700" dist="25400" dir="2700000" rotWithShape="0">
              <a:srgbClr val="000000"/>
            </a:outerShdw>
          </a:effectLst>
          <a:uFillTx/>
          <a:latin typeface="Tahoma"/>
          <a:ea typeface="Tahoma"/>
          <a:cs typeface="Tahoma"/>
          <a:sym typeface="Tahoma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FFFFCC"/>
          </a:solidFill>
          <a:effectLst>
            <a:outerShdw blurRad="12700" dist="25400" dir="2700000" rotWithShape="0">
              <a:srgbClr val="000000"/>
            </a:outerShdw>
          </a:effectLst>
          <a:uFillTx/>
          <a:latin typeface="Tahoma"/>
          <a:ea typeface="Tahoma"/>
          <a:cs typeface="Tahoma"/>
          <a:sym typeface="Tahoma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FFFFCC"/>
          </a:solidFill>
          <a:effectLst>
            <a:outerShdw blurRad="12700" dist="25400" dir="2700000" rotWithShape="0">
              <a:srgbClr val="000000"/>
            </a:outerShdw>
          </a:effectLst>
          <a:uFillTx/>
          <a:latin typeface="Tahoma"/>
          <a:ea typeface="Tahoma"/>
          <a:cs typeface="Tahoma"/>
          <a:sym typeface="Tahoma"/>
        </a:defRPr>
      </a:lvl5pPr>
      <a:lvl6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FFFFCC"/>
          </a:solidFill>
          <a:effectLst>
            <a:outerShdw blurRad="12700" dist="25400" dir="2700000" rotWithShape="0">
              <a:srgbClr val="000000"/>
            </a:outerShdw>
          </a:effectLst>
          <a:uFillTx/>
          <a:latin typeface="Tahoma"/>
          <a:ea typeface="Tahoma"/>
          <a:cs typeface="Tahoma"/>
          <a:sym typeface="Tahoma"/>
        </a:defRPr>
      </a:lvl6pPr>
      <a:lvl7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FFFFCC"/>
          </a:solidFill>
          <a:effectLst>
            <a:outerShdw blurRad="12700" dist="25400" dir="2700000" rotWithShape="0">
              <a:srgbClr val="000000"/>
            </a:outerShdw>
          </a:effectLst>
          <a:uFillTx/>
          <a:latin typeface="Tahoma"/>
          <a:ea typeface="Tahoma"/>
          <a:cs typeface="Tahoma"/>
          <a:sym typeface="Tahoma"/>
        </a:defRPr>
      </a:lvl7pPr>
      <a:lvl8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FFFFCC"/>
          </a:solidFill>
          <a:effectLst>
            <a:outerShdw blurRad="12700" dist="25400" dir="2700000" rotWithShape="0">
              <a:srgbClr val="000000"/>
            </a:outerShdw>
          </a:effectLst>
          <a:uFillTx/>
          <a:latin typeface="Tahoma"/>
          <a:ea typeface="Tahoma"/>
          <a:cs typeface="Tahoma"/>
          <a:sym typeface="Tahoma"/>
        </a:defRPr>
      </a:lvl8pPr>
      <a:lvl9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FFFFCC"/>
          </a:solidFill>
          <a:effectLst>
            <a:outerShdw blurRad="12700" dist="25400" dir="2700000" rotWithShape="0">
              <a:srgbClr val="000000"/>
            </a:outerShdw>
          </a:effectLst>
          <a:uFillTx/>
          <a:latin typeface="Tahoma"/>
          <a:ea typeface="Tahoma"/>
          <a:cs typeface="Tahoma"/>
          <a:sym typeface="Tahoma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FFCC66"/>
        </a:buClr>
        <a:buSzPct val="80000"/>
        <a:buFontTx/>
        <a:buChar char="▪"/>
        <a:tabLst/>
        <a:defRPr sz="3200" b="0" i="0" u="none" strike="noStrike" cap="none" spc="0" baseline="0">
          <a:solidFill>
            <a:srgbClr val="FFFFFF"/>
          </a:solidFill>
          <a:effectLst>
            <a:outerShdw blurRad="12700" dist="25400" dir="2700000" rotWithShape="0">
              <a:srgbClr val="000000"/>
            </a:outerShdw>
          </a:effectLst>
          <a:uFillTx/>
          <a:latin typeface="Tahoma"/>
          <a:ea typeface="Tahoma"/>
          <a:cs typeface="Tahoma"/>
          <a:sym typeface="Tahoma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FFCC66"/>
        </a:buClr>
        <a:buSzPct val="100000"/>
        <a:buFontTx/>
        <a:buChar char="–"/>
        <a:tabLst/>
        <a:defRPr sz="3200" b="0" i="0" u="none" strike="noStrike" cap="none" spc="0" baseline="0">
          <a:solidFill>
            <a:srgbClr val="FFFFFF"/>
          </a:solidFill>
          <a:effectLst>
            <a:outerShdw blurRad="12700" dist="25400" dir="2700000" rotWithShape="0">
              <a:srgbClr val="000000"/>
            </a:outerShdw>
          </a:effectLst>
          <a:uFillTx/>
          <a:latin typeface="Tahoma"/>
          <a:ea typeface="Tahoma"/>
          <a:cs typeface="Tahoma"/>
          <a:sym typeface="Tahoma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FFCC66"/>
        </a:buClr>
        <a:buSzPct val="100000"/>
        <a:buFontTx/>
        <a:buChar char="▪"/>
        <a:tabLst/>
        <a:defRPr sz="3200" b="0" i="0" u="none" strike="noStrike" cap="none" spc="0" baseline="0">
          <a:solidFill>
            <a:srgbClr val="FFFFFF"/>
          </a:solidFill>
          <a:effectLst>
            <a:outerShdw blurRad="12700" dist="25400" dir="2700000" rotWithShape="0">
              <a:srgbClr val="000000"/>
            </a:outerShdw>
          </a:effectLst>
          <a:uFillTx/>
          <a:latin typeface="Tahoma"/>
          <a:ea typeface="Tahoma"/>
          <a:cs typeface="Tahoma"/>
          <a:sym typeface="Tahoma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FFCC66"/>
        </a:buClr>
        <a:buSzPct val="100000"/>
        <a:buFontTx/>
        <a:buChar char="–"/>
        <a:tabLst/>
        <a:defRPr sz="3200" b="0" i="0" u="none" strike="noStrike" cap="none" spc="0" baseline="0">
          <a:solidFill>
            <a:srgbClr val="FFFFFF"/>
          </a:solidFill>
          <a:effectLst>
            <a:outerShdw blurRad="12700" dist="25400" dir="2700000" rotWithShape="0">
              <a:srgbClr val="000000"/>
            </a:outerShdw>
          </a:effectLst>
          <a:uFillTx/>
          <a:latin typeface="Tahoma"/>
          <a:ea typeface="Tahoma"/>
          <a:cs typeface="Tahoma"/>
          <a:sym typeface="Tahoma"/>
        </a:defRPr>
      </a:lvl4pPr>
      <a:lvl5pPr marL="22352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FFCC66"/>
        </a:buClr>
        <a:buSzPct val="100000"/>
        <a:buFontTx/>
        <a:buChar char="▪"/>
        <a:tabLst/>
        <a:defRPr sz="3200" b="0" i="0" u="none" strike="noStrike" cap="none" spc="0" baseline="0">
          <a:solidFill>
            <a:srgbClr val="FFFFFF"/>
          </a:solidFill>
          <a:effectLst>
            <a:outerShdw blurRad="12700" dist="25400" dir="2700000" rotWithShape="0">
              <a:srgbClr val="000000"/>
            </a:outerShdw>
          </a:effectLst>
          <a:uFillTx/>
          <a:latin typeface="Tahoma"/>
          <a:ea typeface="Tahoma"/>
          <a:cs typeface="Tahoma"/>
          <a:sym typeface="Tahoma"/>
        </a:defRPr>
      </a:lvl5pPr>
      <a:lvl6pPr marL="26924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FFCC66"/>
        </a:buClr>
        <a:buSzPct val="100000"/>
        <a:buFont typeface="Wingdings"/>
        <a:buChar char=""/>
        <a:tabLst/>
        <a:defRPr sz="3200" b="0" i="0" u="none" strike="noStrike" cap="none" spc="0" baseline="0">
          <a:solidFill>
            <a:srgbClr val="FFFFFF"/>
          </a:solidFill>
          <a:effectLst>
            <a:outerShdw blurRad="12700" dist="25400" dir="2700000" rotWithShape="0">
              <a:srgbClr val="000000"/>
            </a:outerShdw>
          </a:effectLst>
          <a:uFillTx/>
          <a:latin typeface="Tahoma"/>
          <a:ea typeface="Tahoma"/>
          <a:cs typeface="Tahoma"/>
          <a:sym typeface="Tahoma"/>
        </a:defRPr>
      </a:lvl6pPr>
      <a:lvl7pPr marL="31496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FFCC66"/>
        </a:buClr>
        <a:buSzPct val="100000"/>
        <a:buFont typeface="Wingdings"/>
        <a:buChar char=""/>
        <a:tabLst/>
        <a:defRPr sz="3200" b="0" i="0" u="none" strike="noStrike" cap="none" spc="0" baseline="0">
          <a:solidFill>
            <a:srgbClr val="FFFFFF"/>
          </a:solidFill>
          <a:effectLst>
            <a:outerShdw blurRad="12700" dist="25400" dir="2700000" rotWithShape="0">
              <a:srgbClr val="000000"/>
            </a:outerShdw>
          </a:effectLst>
          <a:uFillTx/>
          <a:latin typeface="Tahoma"/>
          <a:ea typeface="Tahoma"/>
          <a:cs typeface="Tahoma"/>
          <a:sym typeface="Tahoma"/>
        </a:defRPr>
      </a:lvl7pPr>
      <a:lvl8pPr marL="36068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FFCC66"/>
        </a:buClr>
        <a:buSzPct val="100000"/>
        <a:buFont typeface="Wingdings"/>
        <a:buChar char=""/>
        <a:tabLst/>
        <a:defRPr sz="3200" b="0" i="0" u="none" strike="noStrike" cap="none" spc="0" baseline="0">
          <a:solidFill>
            <a:srgbClr val="FFFFFF"/>
          </a:solidFill>
          <a:effectLst>
            <a:outerShdw blurRad="12700" dist="25400" dir="2700000" rotWithShape="0">
              <a:srgbClr val="000000"/>
            </a:outerShdw>
          </a:effectLst>
          <a:uFillTx/>
          <a:latin typeface="Tahoma"/>
          <a:ea typeface="Tahoma"/>
          <a:cs typeface="Tahoma"/>
          <a:sym typeface="Tahoma"/>
        </a:defRPr>
      </a:lvl8pPr>
      <a:lvl9pPr marL="40640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FFCC66"/>
        </a:buClr>
        <a:buSzPct val="100000"/>
        <a:buFont typeface="Wingdings"/>
        <a:buChar char=""/>
        <a:tabLst/>
        <a:defRPr sz="3200" b="0" i="0" u="none" strike="noStrike" cap="none" spc="0" baseline="0">
          <a:solidFill>
            <a:srgbClr val="FFFFFF"/>
          </a:solidFill>
          <a:effectLst>
            <a:outerShdw blurRad="12700" dist="25400" dir="2700000" rotWithShape="0">
              <a:srgbClr val="000000"/>
            </a:outerShdw>
          </a:effectLst>
          <a:uFillTx/>
          <a:latin typeface="Tahoma"/>
          <a:ea typeface="Tahoma"/>
          <a:cs typeface="Tahoma"/>
          <a:sym typeface="Tahoma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effectLst>
            <a:outerShdw blurRad="12700" dist="25400" dir="2700000" rotWithShape="0">
              <a:srgbClr val="000000"/>
            </a:outerShdw>
          </a:effectLst>
          <a:uFillTx/>
          <a:latin typeface="+mn-lt"/>
          <a:ea typeface="+mn-ea"/>
          <a:cs typeface="+mn-cs"/>
          <a:sym typeface="Tahoma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effectLst>
            <a:outerShdw blurRad="12700" dist="25400" dir="2700000" rotWithShape="0">
              <a:srgbClr val="000000"/>
            </a:outerShdw>
          </a:effectLst>
          <a:uFillTx/>
          <a:latin typeface="+mn-lt"/>
          <a:ea typeface="+mn-ea"/>
          <a:cs typeface="+mn-cs"/>
          <a:sym typeface="Tahoma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effectLst>
            <a:outerShdw blurRad="12700" dist="25400" dir="2700000" rotWithShape="0">
              <a:srgbClr val="000000"/>
            </a:outerShdw>
          </a:effectLst>
          <a:uFillTx/>
          <a:latin typeface="+mn-lt"/>
          <a:ea typeface="+mn-ea"/>
          <a:cs typeface="+mn-cs"/>
          <a:sym typeface="Tahoma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effectLst>
            <a:outerShdw blurRad="12700" dist="25400" dir="2700000" rotWithShape="0">
              <a:srgbClr val="000000"/>
            </a:outerShdw>
          </a:effectLst>
          <a:uFillTx/>
          <a:latin typeface="+mn-lt"/>
          <a:ea typeface="+mn-ea"/>
          <a:cs typeface="+mn-cs"/>
          <a:sym typeface="Tahoma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effectLst>
            <a:outerShdw blurRad="12700" dist="25400" dir="2700000" rotWithShape="0">
              <a:srgbClr val="000000"/>
            </a:outerShdw>
          </a:effectLst>
          <a:uFillTx/>
          <a:latin typeface="+mn-lt"/>
          <a:ea typeface="+mn-ea"/>
          <a:cs typeface="+mn-cs"/>
          <a:sym typeface="Tahoma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effectLst>
            <a:outerShdw blurRad="12700" dist="25400" dir="2700000" rotWithShape="0">
              <a:srgbClr val="000000"/>
            </a:outerShdw>
          </a:effectLst>
          <a:uFillTx/>
          <a:latin typeface="+mn-lt"/>
          <a:ea typeface="+mn-ea"/>
          <a:cs typeface="+mn-cs"/>
          <a:sym typeface="Tahoma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effectLst>
            <a:outerShdw blurRad="12700" dist="25400" dir="2700000" rotWithShape="0">
              <a:srgbClr val="000000"/>
            </a:outerShdw>
          </a:effectLst>
          <a:uFillTx/>
          <a:latin typeface="+mn-lt"/>
          <a:ea typeface="+mn-ea"/>
          <a:cs typeface="+mn-cs"/>
          <a:sym typeface="Tahoma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effectLst>
            <a:outerShdw blurRad="12700" dist="25400" dir="2700000" rotWithShape="0">
              <a:srgbClr val="000000"/>
            </a:outerShdw>
          </a:effectLst>
          <a:uFillTx/>
          <a:latin typeface="+mn-lt"/>
          <a:ea typeface="+mn-ea"/>
          <a:cs typeface="+mn-cs"/>
          <a:sym typeface="Tahoma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effectLst>
            <a:outerShdw blurRad="12700" dist="25400" dir="2700000" rotWithShape="0">
              <a:srgbClr val="000000"/>
            </a:outerShdw>
          </a:effectLst>
          <a:uFillTx/>
          <a:latin typeface="+mn-lt"/>
          <a:ea typeface="+mn-ea"/>
          <a:cs typeface="+mn-cs"/>
          <a:sym typeface="Tahoma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microsoft.com/office/2007/relationships/hdphoto" Target="../media/hdphoto1.wdp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he Canterbury Tales  by Geoffrey Chaucer"/>
          <p:cNvSpPr txBox="1">
            <a:spLocks noGrp="1"/>
          </p:cNvSpPr>
          <p:nvPr>
            <p:ph type="ctrTitle"/>
          </p:nvPr>
        </p:nvSpPr>
        <p:spPr>
          <a:xfrm>
            <a:off x="685800" y="457200"/>
            <a:ext cx="7772400" cy="15240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sz="4800" u="sng">
                <a:effectLst>
                  <a:outerShdw blurRad="12700" dist="25400" dir="2700000" rotWithShape="0">
                    <a:srgbClr val="000000"/>
                  </a:outerShdw>
                </a:effectLst>
              </a:defRPr>
            </a:pPr>
            <a:r>
              <a:rPr lang="en-US" i="1" u="none" dirty="0" smtClean="0"/>
              <a:t>The Canterbury Tales</a:t>
            </a:r>
            <a:r>
              <a:rPr lang="en-US" u="none" dirty="0" smtClean="0"/>
              <a:t/>
            </a:r>
            <a:br>
              <a:rPr lang="en-US" u="none" dirty="0" smtClean="0"/>
            </a:br>
            <a:r>
              <a:rPr sz="4000" u="none" dirty="0" smtClean="0"/>
              <a:t>by </a:t>
            </a:r>
            <a:r>
              <a:rPr sz="4000" u="none" dirty="0"/>
              <a:t>Geoffrey Chaucer</a:t>
            </a:r>
          </a:p>
        </p:txBody>
      </p:sp>
      <p:pic>
        <p:nvPicPr>
          <p:cNvPr id="4" name="Picture 5" descr="Canterbury_Tales_4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2116234"/>
            <a:ext cx="7880357" cy="428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Moral Virtues (opposite of sins)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t>Moral Virtues (opposite of sins)</a:t>
            </a:r>
          </a:p>
        </p:txBody>
      </p:sp>
      <p:sp>
        <p:nvSpPr>
          <p:cNvPr id="102" name="Moderation…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spcBef>
                <a:spcPts val="600"/>
              </a:spcBef>
              <a:buChar char="■"/>
              <a:defRPr sz="2800"/>
            </a:pPr>
            <a:r>
              <a:t>Moderation</a:t>
            </a:r>
          </a:p>
          <a:p>
            <a:pPr>
              <a:spcBef>
                <a:spcPts val="600"/>
              </a:spcBef>
              <a:buChar char="■"/>
              <a:defRPr sz="2800"/>
            </a:pPr>
            <a:r>
              <a:t>Generosity</a:t>
            </a:r>
          </a:p>
          <a:p>
            <a:pPr>
              <a:spcBef>
                <a:spcPts val="600"/>
              </a:spcBef>
              <a:buChar char="■"/>
              <a:defRPr sz="2800"/>
            </a:pPr>
            <a:r>
              <a:t>Diligence</a:t>
            </a:r>
          </a:p>
          <a:p>
            <a:pPr>
              <a:spcBef>
                <a:spcPts val="600"/>
              </a:spcBef>
              <a:buChar char="■"/>
              <a:defRPr sz="2800"/>
            </a:pPr>
            <a:r>
              <a:t>Love</a:t>
            </a:r>
          </a:p>
          <a:p>
            <a:pPr>
              <a:spcBef>
                <a:spcPts val="600"/>
              </a:spcBef>
              <a:buChar char="■"/>
              <a:defRPr sz="2800"/>
            </a:pPr>
            <a:r>
              <a:t>Modesty</a:t>
            </a:r>
          </a:p>
          <a:p>
            <a:pPr>
              <a:spcBef>
                <a:spcPts val="600"/>
              </a:spcBef>
              <a:buChar char="■"/>
              <a:defRPr sz="2800"/>
            </a:pPr>
            <a:r>
              <a:t>Humility</a:t>
            </a:r>
          </a:p>
          <a:p>
            <a:pPr>
              <a:spcBef>
                <a:spcPts val="600"/>
              </a:spcBef>
              <a:buChar char="■"/>
              <a:defRPr sz="2800"/>
            </a:pPr>
            <a:r>
              <a:t>Forgiveness</a:t>
            </a:r>
          </a:p>
        </p:txBody>
      </p:sp>
      <p:pic>
        <p:nvPicPr>
          <p:cNvPr id="103" name="j0282168.pdf" descr="j0282168.pdf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6400" y="1447800"/>
            <a:ext cx="2433638" cy="42973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 thruBlk="1"/>
      </p:transition>
    </mc:Choice>
    <mc:Fallback xmlns="" xmlns:m="http://schemas.openxmlformats.org/officeDocument/2006/math" xmlns:a14="http://schemas.microsoft.com/office/drawing/2010/main">
      <p:transition spd="fast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Chaucer’s Canterbury Tales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rPr dirty="0"/>
              <a:t>Chaucer’s </a:t>
            </a:r>
            <a:r>
              <a:rPr i="1" dirty="0"/>
              <a:t>Canterbury Tales</a:t>
            </a:r>
          </a:p>
        </p:txBody>
      </p:sp>
      <p:sp>
        <p:nvSpPr>
          <p:cNvPr id="106" name="Takes representatives of English society on a pilgrimage to Canterbury Cathedral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spcBef>
                <a:spcPts val="800"/>
              </a:spcBef>
              <a:buChar char="■"/>
              <a:defRPr sz="3600"/>
            </a:pPr>
            <a:r>
              <a:t>Takes representatives of English society on a pilgrimage to Canterbury Cathedral</a:t>
            </a:r>
          </a:p>
          <a:p>
            <a:pPr>
              <a:spcBef>
                <a:spcPts val="800"/>
              </a:spcBef>
              <a:buChar char="■"/>
              <a:defRPr sz="3600"/>
            </a:pPr>
            <a:r>
              <a:t>Pilgrims—each has speech and tale that matches a real person during his (Chaucer’s) time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 thruBlk="1"/>
      </p:transition>
    </mc:Choice>
    <mc:Fallback xmlns="" xmlns:m="http://schemas.openxmlformats.org/officeDocument/2006/math" xmlns:a14="http://schemas.microsoft.com/office/drawing/2010/main">
      <p:transition spd="fast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Chaucer’s Canterbury Tales (cont.)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r>
              <a:rPr dirty="0"/>
              <a:t>Chaucer’s </a:t>
            </a:r>
            <a:r>
              <a:rPr i="1" dirty="0"/>
              <a:t>Canterbury Tales </a:t>
            </a:r>
            <a:r>
              <a:rPr dirty="0"/>
              <a:t>(cont.)</a:t>
            </a:r>
          </a:p>
        </p:txBody>
      </p:sp>
      <p:sp>
        <p:nvSpPr>
          <p:cNvPr id="109" name="30 characters representing all social classes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spcBef>
                <a:spcPts val="600"/>
              </a:spcBef>
              <a:buChar char="■"/>
              <a:defRPr sz="2800"/>
            </a:pPr>
            <a:r>
              <a:t>30 characters representing all social classes </a:t>
            </a:r>
          </a:p>
          <a:p>
            <a:pPr>
              <a:spcBef>
                <a:spcPts val="600"/>
              </a:spcBef>
              <a:buSzTx/>
              <a:buFont typeface="Wingdings"/>
              <a:buNone/>
              <a:defRPr sz="2800"/>
            </a:pPr>
            <a:r>
              <a:t>	--Chaucer, as a parody of himself, is one of the pilgrims</a:t>
            </a:r>
          </a:p>
          <a:p>
            <a:pPr>
              <a:spcBef>
                <a:spcPts val="600"/>
              </a:spcBef>
              <a:buSzTx/>
              <a:buFont typeface="Wingdings"/>
              <a:buNone/>
              <a:defRPr sz="2800"/>
            </a:pPr>
            <a:r>
              <a:t>	--Although fictional, does have realistic settings and occupations</a:t>
            </a:r>
          </a:p>
          <a:p>
            <a:pPr>
              <a:spcBef>
                <a:spcPts val="600"/>
              </a:spcBef>
              <a:buSzTx/>
              <a:buFont typeface="Wingdings"/>
              <a:buNone/>
              <a:defRPr sz="2800"/>
            </a:pPr>
            <a:r>
              <a:t>		*Tabard Inn</a:t>
            </a:r>
          </a:p>
          <a:p>
            <a:pPr>
              <a:spcBef>
                <a:spcPts val="600"/>
              </a:spcBef>
              <a:buSzTx/>
              <a:buFont typeface="Wingdings"/>
              <a:buNone/>
              <a:defRPr sz="2800"/>
            </a:pPr>
            <a:r>
              <a:t>		*Canterbury &amp; Canterbury Cathedral</a:t>
            </a:r>
          </a:p>
          <a:p>
            <a:pPr>
              <a:spcBef>
                <a:spcPts val="600"/>
              </a:spcBef>
              <a:buSzTx/>
              <a:buFont typeface="Wingdings"/>
              <a:buNone/>
              <a:defRPr sz="2800"/>
            </a:pPr>
            <a:r>
              <a:t>		*Shrine of Thomas Becket</a:t>
            </a:r>
          </a:p>
          <a:p>
            <a:pPr>
              <a:spcBef>
                <a:spcPts val="600"/>
              </a:spcBef>
              <a:buChar char="■"/>
              <a:defRPr sz="2800"/>
            </a:pPr>
            <a:r>
              <a:t>Chaucer’s tone: </a:t>
            </a:r>
            <a:r>
              <a:rPr>
                <a:solidFill>
                  <a:srgbClr val="FFFF00"/>
                </a:solidFill>
              </a:rPr>
              <a:t>IRONIC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 thruBlk="1"/>
      </p:transition>
    </mc:Choice>
    <mc:Fallback xmlns="" xmlns:m="http://schemas.openxmlformats.org/officeDocument/2006/math" xmlns:a14="http://schemas.microsoft.com/office/drawing/2010/main">
      <p:transition spd="fast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The Prologue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t>The Prologue</a:t>
            </a:r>
          </a:p>
        </p:txBody>
      </p:sp>
      <p:sp>
        <p:nvSpPr>
          <p:cNvPr id="112" name="Thirty pilgrims are on their way to Canterbury to pay homage at Becket’s tomb.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543800" cy="449580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600"/>
              </a:spcBef>
              <a:buChar char="■"/>
              <a:defRPr sz="2800"/>
            </a:pPr>
            <a:r>
              <a:t>Thirty pilgrims are on their way to Canterbury to pay homage at Becket’s tomb.</a:t>
            </a:r>
          </a:p>
          <a:p>
            <a:pPr>
              <a:spcBef>
                <a:spcPts val="600"/>
              </a:spcBef>
              <a:buChar char="■"/>
              <a:defRPr sz="2800"/>
            </a:pPr>
            <a:r>
              <a:t>Each agrees to tell two tales on the way to the shrine and two tales back.</a:t>
            </a:r>
          </a:p>
          <a:p>
            <a:pPr>
              <a:spcBef>
                <a:spcPts val="600"/>
              </a:spcBef>
              <a:buChar char="■"/>
              <a:defRPr sz="2800"/>
            </a:pPr>
            <a:r>
              <a:t>The winner will receive a supper paid for by all.</a:t>
            </a:r>
          </a:p>
        </p:txBody>
      </p:sp>
      <p:pic>
        <p:nvPicPr>
          <p:cNvPr id="113" name="j0312046.pdf" descr="j0312046.pdf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4648200"/>
            <a:ext cx="1701800" cy="18621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 thruBlk="1"/>
      </p:transition>
    </mc:Choice>
    <mc:Fallback xmlns="" xmlns:m="http://schemas.openxmlformats.org/officeDocument/2006/math" xmlns:a14="http://schemas.microsoft.com/office/drawing/2010/main">
      <p:transition spd="fast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List of 30 Pilgrims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t>List of 30 Pilgrims</a:t>
            </a:r>
          </a:p>
        </p:txBody>
      </p:sp>
      <p:sp>
        <p:nvSpPr>
          <p:cNvPr id="116" name="Narrator – line 20…"/>
          <p:cNvSpPr txBox="1">
            <a:spLocks noGrp="1"/>
          </p:cNvSpPr>
          <p:nvPr>
            <p:ph type="body" sz="half" idx="1"/>
          </p:nvPr>
        </p:nvSpPr>
        <p:spPr>
          <a:xfrm>
            <a:off x="457200" y="1600200"/>
            <a:ext cx="3733800" cy="51054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  <a:spcBef>
                <a:spcPts val="400"/>
              </a:spcBef>
              <a:defRPr sz="2000"/>
            </a:pPr>
            <a:r>
              <a:t>Narrator – line 20</a:t>
            </a:r>
          </a:p>
          <a:p>
            <a:pPr>
              <a:lnSpc>
                <a:spcPct val="80000"/>
              </a:lnSpc>
              <a:spcBef>
                <a:spcPts val="400"/>
              </a:spcBef>
              <a:defRPr sz="2000"/>
            </a:pPr>
            <a:r>
              <a:t>Knight – line 43</a:t>
            </a:r>
          </a:p>
          <a:p>
            <a:pPr>
              <a:lnSpc>
                <a:spcPct val="80000"/>
              </a:lnSpc>
              <a:spcBef>
                <a:spcPts val="400"/>
              </a:spcBef>
              <a:defRPr sz="2000"/>
            </a:pPr>
            <a:r>
              <a:t>Squire – line 81</a:t>
            </a:r>
          </a:p>
          <a:p>
            <a:pPr>
              <a:lnSpc>
                <a:spcPct val="80000"/>
              </a:lnSpc>
              <a:spcBef>
                <a:spcPts val="400"/>
              </a:spcBef>
              <a:defRPr sz="2000"/>
            </a:pPr>
            <a:r>
              <a:t>Yeoman – line 103</a:t>
            </a:r>
          </a:p>
          <a:p>
            <a:pPr>
              <a:lnSpc>
                <a:spcPct val="80000"/>
              </a:lnSpc>
              <a:spcBef>
                <a:spcPts val="400"/>
              </a:spcBef>
              <a:defRPr sz="2000"/>
            </a:pPr>
            <a:r>
              <a:t>Prioress (+ 3) – line 122</a:t>
            </a:r>
          </a:p>
          <a:p>
            <a:pPr>
              <a:lnSpc>
                <a:spcPct val="80000"/>
              </a:lnSpc>
              <a:spcBef>
                <a:spcPts val="400"/>
              </a:spcBef>
              <a:defRPr sz="2000"/>
            </a:pPr>
            <a:r>
              <a:t>Monk – line 169</a:t>
            </a:r>
          </a:p>
          <a:p>
            <a:pPr>
              <a:lnSpc>
                <a:spcPct val="80000"/>
              </a:lnSpc>
              <a:spcBef>
                <a:spcPts val="400"/>
              </a:spcBef>
              <a:defRPr sz="2000"/>
            </a:pPr>
            <a:r>
              <a:t>Friar – line 212</a:t>
            </a:r>
          </a:p>
          <a:p>
            <a:pPr>
              <a:lnSpc>
                <a:spcPct val="80000"/>
              </a:lnSpc>
              <a:spcBef>
                <a:spcPts val="400"/>
              </a:spcBef>
              <a:defRPr sz="2000"/>
            </a:pPr>
            <a:r>
              <a:t>Merchant – line 280</a:t>
            </a:r>
          </a:p>
          <a:p>
            <a:pPr>
              <a:lnSpc>
                <a:spcPct val="80000"/>
              </a:lnSpc>
              <a:spcBef>
                <a:spcPts val="400"/>
              </a:spcBef>
              <a:defRPr sz="2000"/>
            </a:pPr>
            <a:r>
              <a:t>Oxford Cleric – line 295</a:t>
            </a:r>
          </a:p>
          <a:p>
            <a:pPr>
              <a:lnSpc>
                <a:spcPct val="80000"/>
              </a:lnSpc>
              <a:spcBef>
                <a:spcPts val="400"/>
              </a:spcBef>
              <a:defRPr sz="2000"/>
            </a:pPr>
            <a:r>
              <a:t>Serjeant at Law – line 319</a:t>
            </a:r>
          </a:p>
          <a:p>
            <a:pPr>
              <a:lnSpc>
                <a:spcPct val="80000"/>
              </a:lnSpc>
              <a:spcBef>
                <a:spcPts val="400"/>
              </a:spcBef>
              <a:defRPr sz="2000"/>
            </a:pPr>
            <a:r>
              <a:t>Franklin – line 341</a:t>
            </a:r>
          </a:p>
          <a:p>
            <a:pPr>
              <a:lnSpc>
                <a:spcPct val="80000"/>
              </a:lnSpc>
              <a:spcBef>
                <a:spcPts val="400"/>
              </a:spcBef>
              <a:defRPr sz="2000"/>
            </a:pPr>
            <a:r>
              <a:t>Guildsmen – (Haberdasher, Dyer, Carpenter, Weaver, Carpet-Maker)  - line 371</a:t>
            </a:r>
          </a:p>
        </p:txBody>
      </p:sp>
      <p:sp>
        <p:nvSpPr>
          <p:cNvPr id="117" name="Cook – line 390…"/>
          <p:cNvSpPr txBox="1"/>
          <p:nvPr/>
        </p:nvSpPr>
        <p:spPr>
          <a:xfrm>
            <a:off x="4693919" y="1524000"/>
            <a:ext cx="3870962" cy="3444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buClr>
                <a:srgbClr val="FFCC66"/>
              </a:buClr>
              <a:buSzPct val="100000"/>
              <a:buChar char="▪"/>
              <a:defRPr sz="200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defRPr>
            </a:pPr>
            <a:r>
              <a:t>Cook – line 390</a:t>
            </a:r>
          </a:p>
          <a:p>
            <a:pPr>
              <a:buClr>
                <a:srgbClr val="FFCC66"/>
              </a:buClr>
              <a:buSzPct val="100000"/>
              <a:buChar char="▪"/>
              <a:defRPr sz="200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defRPr>
            </a:pPr>
            <a:r>
              <a:t>Skipper – line 398</a:t>
            </a:r>
          </a:p>
          <a:p>
            <a:pPr>
              <a:buClr>
                <a:srgbClr val="FFCC66"/>
              </a:buClr>
              <a:buSzPct val="100000"/>
              <a:buChar char="▪"/>
              <a:defRPr sz="200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defRPr>
            </a:pPr>
            <a:r>
              <a:t>Doctor – line 421</a:t>
            </a:r>
          </a:p>
          <a:p>
            <a:pPr>
              <a:buClr>
                <a:srgbClr val="FFCC66"/>
              </a:buClr>
              <a:buSzPct val="100000"/>
              <a:buChar char="▪"/>
              <a:defRPr sz="200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defRPr>
            </a:pPr>
            <a:r>
              <a:t>Wife of Bath – line 455</a:t>
            </a:r>
          </a:p>
          <a:p>
            <a:pPr>
              <a:buClr>
                <a:srgbClr val="FFCC66"/>
              </a:buClr>
              <a:buSzPct val="100000"/>
              <a:buChar char="▪"/>
              <a:defRPr sz="200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defRPr>
            </a:pPr>
            <a:r>
              <a:t>Parson – line 488</a:t>
            </a:r>
          </a:p>
          <a:p>
            <a:pPr>
              <a:buClr>
                <a:srgbClr val="FFCC66"/>
              </a:buClr>
              <a:buSzPct val="100000"/>
              <a:buChar char="▪"/>
              <a:defRPr sz="200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defRPr>
            </a:pPr>
            <a:r>
              <a:t>Plowman – line 539</a:t>
            </a:r>
          </a:p>
          <a:p>
            <a:pPr>
              <a:buClr>
                <a:srgbClr val="FFCC66"/>
              </a:buClr>
              <a:buSzPct val="100000"/>
              <a:buChar char="▪"/>
              <a:defRPr sz="200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defRPr>
            </a:pPr>
            <a:r>
              <a:t>Miller – line 561</a:t>
            </a:r>
          </a:p>
          <a:p>
            <a:pPr>
              <a:buClr>
                <a:srgbClr val="FFCC66"/>
              </a:buClr>
              <a:buSzPct val="100000"/>
              <a:buChar char="▪"/>
              <a:defRPr sz="200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defRPr>
            </a:pPr>
            <a:r>
              <a:t>Manciple – line 585</a:t>
            </a:r>
          </a:p>
          <a:p>
            <a:pPr>
              <a:buClr>
                <a:srgbClr val="FFCC66"/>
              </a:buClr>
              <a:buSzPct val="100000"/>
              <a:buChar char="▪"/>
              <a:defRPr sz="200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defRPr>
            </a:pPr>
            <a:r>
              <a:t>Reeve – line 605</a:t>
            </a:r>
          </a:p>
          <a:p>
            <a:pPr>
              <a:buClr>
                <a:srgbClr val="FFCC66"/>
              </a:buClr>
              <a:buSzPct val="100000"/>
              <a:buChar char="▪"/>
              <a:defRPr sz="200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defRPr>
            </a:pPr>
            <a:r>
              <a:t>Summoner - line 641</a:t>
            </a:r>
          </a:p>
          <a:p>
            <a:pPr>
              <a:buClr>
                <a:srgbClr val="FFCC66"/>
              </a:buClr>
              <a:buSzPct val="100000"/>
              <a:buChar char="▪"/>
              <a:defRPr sz="200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defRPr>
            </a:pPr>
            <a:r>
              <a:t>Pardoner – line 689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 thruBlk="1"/>
      </p:transition>
    </mc:Choice>
    <mc:Fallback xmlns="" xmlns:m="http://schemas.openxmlformats.org/officeDocument/2006/math" xmlns:a14="http://schemas.microsoft.com/office/drawing/2010/main">
      <p:transition spd="fast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Assignment: Pilgrim Presentations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/>
          <a:lstStyle/>
          <a:p>
            <a:pPr defTabSz="786384">
              <a:defRPr sz="3440">
                <a:effectLst>
                  <a:outerShdw blurRad="10922" dist="21844" dir="2700000" rotWithShape="0">
                    <a:srgbClr val="000000"/>
                  </a:outerShdw>
                </a:effectLst>
              </a:defRPr>
            </a:pPr>
            <a:r>
              <a:t>Assignment:</a:t>
            </a:r>
            <a:br/>
            <a:r>
              <a:t>Pilgrim Presentations</a:t>
            </a:r>
          </a:p>
        </p:txBody>
      </p:sp>
      <p:sp>
        <p:nvSpPr>
          <p:cNvPr id="120" name="Read the description of your pilgrim in the prologu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Char char="■"/>
            </a:pPr>
            <a:r>
              <a:t>Read the description of your pilgrim in the prologue</a:t>
            </a:r>
          </a:p>
          <a:p>
            <a:pPr>
              <a:buChar char="■"/>
            </a:pPr>
            <a:r>
              <a:t>Present a PowerPoint chart to the class with your findings</a:t>
            </a:r>
          </a:p>
          <a:p>
            <a:pPr>
              <a:buChar char="■"/>
            </a:pPr>
            <a:r>
              <a:t>TWO SLIDES</a:t>
            </a:r>
          </a:p>
          <a:p>
            <a:pPr>
              <a:buChar char="■"/>
            </a:pPr>
            <a:r>
              <a:t>Any format, font, style you like…</a:t>
            </a:r>
          </a:p>
          <a:p>
            <a:pPr>
              <a:buChar char="■"/>
            </a:pPr>
            <a:r>
              <a:t>Must contain the following information: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 thruBlk="1"/>
      </p:transition>
    </mc:Choice>
    <mc:Fallback xmlns="" xmlns:m="http://schemas.openxmlformats.org/officeDocument/2006/math" xmlns:a14="http://schemas.microsoft.com/office/drawing/2010/main">
      <p:transition spd="fast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lide One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t>Slide One</a:t>
            </a:r>
          </a:p>
        </p:txBody>
      </p:sp>
      <p:sp>
        <p:nvSpPr>
          <p:cNvPr id="123" name="Title (pilgrim’s name)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Char char="■"/>
            </a:pPr>
            <a:r>
              <a:t>Title (pilgrim’s name)</a:t>
            </a:r>
          </a:p>
          <a:p>
            <a:pPr>
              <a:buChar char="■"/>
            </a:pPr>
            <a:r>
              <a:t>Picture of your pilgrim (according to description given)</a:t>
            </a:r>
          </a:p>
          <a:p>
            <a:pPr>
              <a:buChar char="■"/>
            </a:pPr>
            <a:r>
              <a:t>Specific quotes and phrases that provide evidence of your pilgrim’s</a:t>
            </a:r>
          </a:p>
          <a:p>
            <a:pPr marL="742950" lvl="1" indent="-285750">
              <a:spcBef>
                <a:spcPts val="0"/>
              </a:spcBef>
              <a:buClr>
                <a:srgbClr val="FFFFFF"/>
              </a:buClr>
              <a:defRPr sz="2800"/>
            </a:pPr>
            <a:r>
              <a:t>Physical characteristics, clothing, and accessories</a:t>
            </a:r>
          </a:p>
          <a:p>
            <a:pPr marL="742950" lvl="1" indent="-285750">
              <a:spcBef>
                <a:spcPts val="0"/>
              </a:spcBef>
              <a:buClr>
                <a:srgbClr val="FFFFFF"/>
              </a:buClr>
              <a:defRPr sz="2800"/>
            </a:pPr>
            <a:r>
              <a:t>Words, experiences, personality traits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 thruBlk="1"/>
      </p:transition>
    </mc:Choice>
    <mc:Fallback xmlns="" xmlns:m="http://schemas.openxmlformats.org/officeDocument/2006/math" xmlns:a14="http://schemas.microsoft.com/office/drawing/2010/main">
      <p:transition spd="fast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lide Two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t>Slide Two</a:t>
            </a:r>
          </a:p>
        </p:txBody>
      </p:sp>
      <p:sp>
        <p:nvSpPr>
          <p:cNvPr id="126" name="Social class and why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Char char="■"/>
            </a:pPr>
            <a:r>
              <a:t>Social class and why </a:t>
            </a:r>
          </a:p>
          <a:p>
            <a:pPr>
              <a:buChar char="■"/>
            </a:pPr>
            <a:r>
              <a:t>Inferences (Chaucer’s commentary)</a:t>
            </a:r>
          </a:p>
          <a:p>
            <a:pPr marL="742950" lvl="1" indent="-285750">
              <a:spcBef>
                <a:spcPts val="0"/>
              </a:spcBef>
              <a:buClr>
                <a:srgbClr val="FFFFFF"/>
              </a:buClr>
              <a:defRPr sz="2800"/>
            </a:pPr>
            <a:r>
              <a:t>Specific lines that lead to inferences about your pilgrim</a:t>
            </a:r>
          </a:p>
          <a:p>
            <a:pPr marL="742950" lvl="1" indent="-285750">
              <a:spcBef>
                <a:spcPts val="0"/>
              </a:spcBef>
              <a:buClr>
                <a:srgbClr val="FFFFFF"/>
              </a:buClr>
              <a:defRPr sz="2800"/>
            </a:pPr>
            <a:r>
              <a:t>Does he/she uphold the proper values of his or her social position? Any vices or virtues?</a:t>
            </a:r>
          </a:p>
          <a:p>
            <a:pPr marL="742950" lvl="1" indent="-285750">
              <a:spcBef>
                <a:spcPts val="0"/>
              </a:spcBef>
              <a:buClr>
                <a:srgbClr val="FFFFFF"/>
              </a:buClr>
              <a:defRPr sz="2800"/>
            </a:pPr>
            <a:r>
              <a:t>What is Chaucer criticizing?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 thruBlk="1"/>
      </p:transition>
    </mc:Choice>
    <mc:Fallback xmlns="" xmlns:m="http://schemas.openxmlformats.org/officeDocument/2006/math" xmlns:a14="http://schemas.microsoft.com/office/drawing/2010/main">
      <p:transition spd="fast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HE MILLER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5943600" cy="1020763"/>
          </a:xfrm>
          <a:prstGeom prst="rect">
            <a:avLst/>
          </a:prstGeom>
        </p:spPr>
        <p:txBody>
          <a:bodyPr/>
          <a:lstStyle/>
          <a:p>
            <a:r>
              <a:t>THE MILLER</a:t>
            </a:r>
          </a:p>
        </p:txBody>
      </p:sp>
      <p:sp>
        <p:nvSpPr>
          <p:cNvPr id="129" name="Chap of sixteen stone (561)…"/>
          <p:cNvSpPr txBox="1">
            <a:spLocks noGrp="1"/>
          </p:cNvSpPr>
          <p:nvPr>
            <p:ph type="body" sz="half" idx="1"/>
          </p:nvPr>
        </p:nvSpPr>
        <p:spPr>
          <a:xfrm>
            <a:off x="457200" y="1600200"/>
            <a:ext cx="5791200" cy="327660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300"/>
              </a:spcBef>
              <a:buChar char="■"/>
              <a:defRPr sz="1600"/>
            </a:pPr>
            <a:r>
              <a:rPr dirty="0"/>
              <a:t>Chap of sixteen stone (561)</a:t>
            </a:r>
          </a:p>
          <a:p>
            <a:pPr>
              <a:spcBef>
                <a:spcPts val="300"/>
              </a:spcBef>
              <a:buChar char="■"/>
              <a:defRPr sz="1600"/>
            </a:pPr>
            <a:r>
              <a:rPr dirty="0"/>
              <a:t>Big in brawn and bone (562)</a:t>
            </a:r>
          </a:p>
          <a:p>
            <a:pPr>
              <a:spcBef>
                <a:spcPts val="300"/>
              </a:spcBef>
              <a:buChar char="■"/>
              <a:defRPr sz="1600"/>
            </a:pPr>
            <a:r>
              <a:rPr dirty="0"/>
              <a:t>Broad, knotty and short-shouldered (565)</a:t>
            </a:r>
          </a:p>
          <a:p>
            <a:pPr>
              <a:spcBef>
                <a:spcPts val="300"/>
              </a:spcBef>
              <a:buChar char="■"/>
              <a:defRPr sz="1600"/>
            </a:pPr>
            <a:r>
              <a:rPr dirty="0"/>
              <a:t>Broad, red beard (568-569)</a:t>
            </a:r>
          </a:p>
          <a:p>
            <a:pPr>
              <a:spcBef>
                <a:spcPts val="300"/>
              </a:spcBef>
              <a:buChar char="■"/>
              <a:defRPr sz="1600"/>
            </a:pPr>
            <a:r>
              <a:rPr dirty="0"/>
              <a:t>Wart with red, bristly hair growing on his nose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dirty="0" smtClean="0"/>
              <a:t>(</a:t>
            </a:r>
            <a:r>
              <a:rPr dirty="0"/>
              <a:t>571-572)</a:t>
            </a:r>
          </a:p>
          <a:p>
            <a:pPr>
              <a:spcBef>
                <a:spcPts val="300"/>
              </a:spcBef>
              <a:buChar char="■"/>
              <a:defRPr sz="1600"/>
            </a:pPr>
            <a:r>
              <a:rPr dirty="0"/>
              <a:t>Black nostrils and mighty mouth (573-575)</a:t>
            </a:r>
          </a:p>
          <a:p>
            <a:pPr>
              <a:spcBef>
                <a:spcPts val="300"/>
              </a:spcBef>
              <a:buChar char="■"/>
              <a:defRPr sz="1600"/>
            </a:pPr>
            <a:r>
              <a:rPr dirty="0"/>
              <a:t>Carried a sword and buckler (574) and bagpipes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dirty="0" smtClean="0"/>
              <a:t>(</a:t>
            </a:r>
            <a:r>
              <a:rPr dirty="0"/>
              <a:t>583)</a:t>
            </a:r>
          </a:p>
          <a:p>
            <a:pPr>
              <a:spcBef>
                <a:spcPts val="300"/>
              </a:spcBef>
              <a:buChar char="■"/>
              <a:defRPr sz="1600"/>
            </a:pPr>
            <a:r>
              <a:rPr dirty="0"/>
              <a:t>Wore blue hood with a white coat (582)</a:t>
            </a:r>
          </a:p>
        </p:txBody>
      </p:sp>
      <p:pic>
        <p:nvPicPr>
          <p:cNvPr id="130" name="The-Miller-From-Chaucer-s--Canterbury-Tales---1878-Henry-Stacy-Marks-215745.jpeg" descr="The-Miller-From-Chaucer-s--Canterbury-Tales---1878-Henry-Stacy-Marks-215745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91826" y="1847494"/>
            <a:ext cx="3752173" cy="4338449"/>
          </a:xfrm>
          <a:prstGeom prst="rect">
            <a:avLst/>
          </a:prstGeom>
          <a:ln w="12700">
            <a:miter lim="400000"/>
          </a:ln>
        </p:spPr>
      </p:pic>
      <p:sp>
        <p:nvSpPr>
          <p:cNvPr id="131" name="Physical Characteristics, Clothing, and Accessories"/>
          <p:cNvSpPr txBox="1"/>
          <p:nvPr/>
        </p:nvSpPr>
        <p:spPr>
          <a:xfrm>
            <a:off x="350519" y="1219200"/>
            <a:ext cx="6004562" cy="370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000"/>
              </a:spcBef>
              <a:defRPr>
                <a:solidFill>
                  <a:srgbClr val="54E9FF"/>
                </a:solidFill>
                <a:latin typeface="Tahoma Bold"/>
                <a:ea typeface="Tahoma Bold"/>
                <a:cs typeface="Tahoma Bold"/>
                <a:sym typeface="Tahoma Bold"/>
              </a:defRPr>
            </a:lvl1pPr>
          </a:lstStyle>
          <a:p>
            <a:r>
              <a:t>Physical Characteristics, Clothing, and Accessories</a:t>
            </a:r>
          </a:p>
        </p:txBody>
      </p:sp>
      <p:sp>
        <p:nvSpPr>
          <p:cNvPr id="132" name="Words, Experiences, and Personality Traits"/>
          <p:cNvSpPr txBox="1"/>
          <p:nvPr/>
        </p:nvSpPr>
        <p:spPr>
          <a:xfrm>
            <a:off x="432989" y="4561781"/>
            <a:ext cx="5852162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rgbClr val="55E9FF"/>
                </a:solidFill>
                <a:latin typeface="Tahoma Bold"/>
                <a:ea typeface="Tahoma Bold"/>
                <a:cs typeface="Tahoma Bold"/>
                <a:sym typeface="Tahoma Bold"/>
              </a:defRPr>
            </a:lvl1pPr>
          </a:lstStyle>
          <a:p>
            <a:r>
              <a:rPr dirty="0"/>
              <a:t>Words, </a:t>
            </a:r>
            <a:r>
              <a:rPr dirty="0" smtClean="0"/>
              <a:t>Experiences</a:t>
            </a:r>
            <a:r>
              <a:rPr lang="en-US" dirty="0"/>
              <a:t> </a:t>
            </a:r>
            <a:r>
              <a:rPr lang="en-US" dirty="0" smtClean="0"/>
              <a:t>&amp; </a:t>
            </a:r>
            <a:r>
              <a:rPr dirty="0" smtClean="0"/>
              <a:t>Personality Traits</a:t>
            </a:r>
            <a:endParaRPr dirty="0"/>
          </a:p>
        </p:txBody>
      </p:sp>
      <p:sp>
        <p:nvSpPr>
          <p:cNvPr id="133" name="Likes to wrestle (564)…"/>
          <p:cNvSpPr txBox="1"/>
          <p:nvPr/>
        </p:nvSpPr>
        <p:spPr>
          <a:xfrm>
            <a:off x="509190" y="5091235"/>
            <a:ext cx="5699760" cy="142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900"/>
              </a:spcBef>
              <a:buClr>
                <a:srgbClr val="FFCC66"/>
              </a:buClr>
              <a:buSzPct val="100000"/>
              <a:buChar char="▪"/>
              <a:defRPr sz="1600">
                <a:solidFill>
                  <a:srgbClr val="FFFFFF"/>
                </a:solidFill>
              </a:defRPr>
            </a:pPr>
            <a:r>
              <a:rPr dirty="0"/>
              <a:t> Likes to wrestle (564)</a:t>
            </a:r>
          </a:p>
          <a:p>
            <a:pPr>
              <a:spcBef>
                <a:spcPts val="900"/>
              </a:spcBef>
              <a:buClr>
                <a:srgbClr val="FFCC66"/>
              </a:buClr>
              <a:buSzPct val="100000"/>
              <a:buChar char="▪"/>
              <a:defRPr sz="1600">
                <a:solidFill>
                  <a:srgbClr val="FFFFFF"/>
                </a:solidFill>
              </a:defRPr>
            </a:pPr>
            <a:r>
              <a:rPr dirty="0"/>
              <a:t> Boastful of his strength (565-567)</a:t>
            </a:r>
          </a:p>
          <a:p>
            <a:pPr>
              <a:spcBef>
                <a:spcPts val="900"/>
              </a:spcBef>
              <a:buClr>
                <a:srgbClr val="FFCC66"/>
              </a:buClr>
              <a:buSzPct val="100000"/>
              <a:buChar char="▪"/>
              <a:defRPr sz="1600">
                <a:solidFill>
                  <a:srgbClr val="FFFFFF"/>
                </a:solidFill>
              </a:defRPr>
            </a:pPr>
            <a:r>
              <a:rPr dirty="0"/>
              <a:t> Likes to tell dirty jokes (576-577) </a:t>
            </a:r>
          </a:p>
          <a:p>
            <a:pPr>
              <a:spcBef>
                <a:spcPts val="900"/>
              </a:spcBef>
              <a:buClr>
                <a:srgbClr val="FFCC66"/>
              </a:buClr>
              <a:buSzPct val="100000"/>
              <a:buChar char="▪"/>
              <a:defRPr sz="1600">
                <a:solidFill>
                  <a:srgbClr val="FFFFFF"/>
                </a:solidFill>
              </a:defRPr>
            </a:pPr>
            <a:r>
              <a:rPr dirty="0"/>
              <a:t> Thief and cheater (578-581)</a:t>
            </a:r>
          </a:p>
        </p:txBody>
      </p:sp>
      <p:sp>
        <p:nvSpPr>
          <p:cNvPr id="134" name="Example"/>
          <p:cNvSpPr txBox="1"/>
          <p:nvPr/>
        </p:nvSpPr>
        <p:spPr>
          <a:xfrm>
            <a:off x="5913119" y="228600"/>
            <a:ext cx="2956562" cy="586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900"/>
              </a:spcBef>
              <a:defRPr sz="3200">
                <a:solidFill>
                  <a:srgbClr val="CCFF33"/>
                </a:solidFill>
              </a:defRPr>
            </a:lvl1pPr>
          </a:lstStyle>
          <a:p>
            <a:r>
              <a:t>Example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 thruBlk="1"/>
      </p:transition>
    </mc:Choice>
    <mc:Fallback xmlns="" xmlns:m="http://schemas.openxmlformats.org/officeDocument/2006/math" xmlns:a14="http://schemas.microsoft.com/office/drawing/2010/main">
      <p:transition spd="fast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he Miller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t>The Miller</a:t>
            </a:r>
          </a:p>
        </p:txBody>
      </p:sp>
      <p:sp>
        <p:nvSpPr>
          <p:cNvPr id="137" name="Peasant Class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  <a:spcBef>
                <a:spcPts val="600"/>
              </a:spcBef>
              <a:buChar char="■"/>
              <a:defRPr sz="2800">
                <a:solidFill>
                  <a:srgbClr val="00FDFF"/>
                </a:solidFill>
              </a:defRPr>
            </a:pPr>
            <a:r>
              <a:t>Peasant Class</a:t>
            </a:r>
          </a:p>
          <a:p>
            <a:pPr marL="742950" lvl="1" indent="-285750">
              <a:lnSpc>
                <a:spcPct val="80000"/>
              </a:lnSpc>
              <a:spcBef>
                <a:spcPts val="0"/>
              </a:spcBef>
              <a:buClr>
                <a:srgbClr val="FFFFFF"/>
              </a:buClr>
              <a:defRPr sz="2400"/>
            </a:pPr>
            <a:r>
              <a:t>Supported by a trade</a:t>
            </a:r>
          </a:p>
          <a:p>
            <a:pPr>
              <a:lnSpc>
                <a:spcPct val="80000"/>
              </a:lnSpc>
              <a:spcBef>
                <a:spcPts val="600"/>
              </a:spcBef>
              <a:buChar char="■"/>
              <a:defRPr sz="2800">
                <a:solidFill>
                  <a:srgbClr val="00FDFF"/>
                </a:solidFill>
              </a:defRPr>
            </a:pPr>
            <a:r>
              <a:t>Inferences</a:t>
            </a:r>
            <a:endParaRPr>
              <a:solidFill>
                <a:srgbClr val="0000FF"/>
              </a:solidFill>
            </a:endParaRPr>
          </a:p>
          <a:p>
            <a:pPr marL="742950" lvl="1" indent="-285750">
              <a:lnSpc>
                <a:spcPct val="80000"/>
              </a:lnSpc>
              <a:spcBef>
                <a:spcPts val="0"/>
              </a:spcBef>
              <a:buClr>
                <a:srgbClr val="FFFFFF"/>
              </a:buClr>
              <a:defRPr sz="2400"/>
            </a:pPr>
            <a:r>
              <a:t>Chaucer compares him to a sow and fox suggesting he is wild and rough (568, 571)</a:t>
            </a:r>
          </a:p>
          <a:p>
            <a:pPr marL="742950" lvl="1" indent="-285750">
              <a:lnSpc>
                <a:spcPct val="80000"/>
              </a:lnSpc>
              <a:spcBef>
                <a:spcPts val="0"/>
              </a:spcBef>
              <a:buClr>
                <a:srgbClr val="FFFFFF"/>
              </a:buClr>
              <a:defRPr sz="2400"/>
            </a:pPr>
            <a:r>
              <a:t>Chaucer compares mouth to a furnace door, suggesting he is uncouth and foul-mouthed (575)</a:t>
            </a:r>
          </a:p>
          <a:p>
            <a:pPr marL="742950" lvl="1" indent="-285750">
              <a:lnSpc>
                <a:spcPct val="80000"/>
              </a:lnSpc>
              <a:spcBef>
                <a:spcPts val="0"/>
              </a:spcBef>
              <a:buClr>
                <a:srgbClr val="FFFFFF"/>
              </a:buClr>
              <a:defRPr sz="2400"/>
            </a:pPr>
            <a:r>
              <a:t>By stating he was a “master-hand” at stealing, Chaucer infers the miller has cheated customers his whole life (578). Major vice!</a:t>
            </a:r>
          </a:p>
          <a:p>
            <a:pPr marL="742950" lvl="1" indent="-285750">
              <a:lnSpc>
                <a:spcPct val="80000"/>
              </a:lnSpc>
              <a:spcBef>
                <a:spcPts val="0"/>
              </a:spcBef>
              <a:buClr>
                <a:srgbClr val="FFFFFF"/>
              </a:buClr>
              <a:defRPr sz="2400"/>
            </a:pPr>
            <a:r>
              <a:t>Through his depiction of the miller as bawdy and belligerent, Chaucer is critiquing the peasant’s low station in life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 thruBlk="1"/>
      </p:transition>
    </mc:Choice>
    <mc:Fallback xmlns="" xmlns:m="http://schemas.openxmlformats.org/officeDocument/2006/math" xmlns:a14="http://schemas.microsoft.com/office/drawing/2010/main">
      <p:transition spd="fast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eoffrey Chaucer (c. 1343-1400)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r>
              <a:t>Geoffrey Chaucer (c. 1343-1400)</a:t>
            </a:r>
          </a:p>
        </p:txBody>
      </p:sp>
      <p:sp>
        <p:nvSpPr>
          <p:cNvPr id="59" name="Dominant literary figure in the 14th century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buChar char="■"/>
            </a:pPr>
            <a:r>
              <a:t>Dominant literary figure in the 14</a:t>
            </a:r>
            <a:r>
              <a:rPr baseline="30000"/>
              <a:t>th</a:t>
            </a:r>
            <a:r>
              <a:t> century</a:t>
            </a:r>
          </a:p>
          <a:p>
            <a:pPr>
              <a:lnSpc>
                <a:spcPct val="90000"/>
              </a:lnSpc>
              <a:buChar char="■"/>
            </a:pPr>
            <a:r>
              <a:t>“Father of English Literature”</a:t>
            </a:r>
          </a:p>
          <a:p>
            <a:pPr>
              <a:lnSpc>
                <a:spcPct val="90000"/>
              </a:lnSpc>
              <a:buChar char="■"/>
            </a:pPr>
            <a:r>
              <a:t>Life experiences</a:t>
            </a:r>
          </a:p>
          <a:p>
            <a:pPr>
              <a:lnSpc>
                <a:spcPct val="90000"/>
              </a:lnSpc>
              <a:buSzTx/>
              <a:buFont typeface="Wingdings"/>
              <a:buNone/>
            </a:pPr>
            <a:r>
              <a:t>		--child of wealthy wine merchant</a:t>
            </a:r>
          </a:p>
          <a:p>
            <a:pPr>
              <a:lnSpc>
                <a:spcPct val="90000"/>
              </a:lnSpc>
              <a:buSzTx/>
              <a:buFont typeface="Wingdings"/>
              <a:buNone/>
            </a:pPr>
            <a:r>
              <a:t>		--page in a royal household</a:t>
            </a:r>
          </a:p>
          <a:p>
            <a:pPr>
              <a:lnSpc>
                <a:spcPct val="90000"/>
              </a:lnSpc>
              <a:buSzTx/>
              <a:buFont typeface="Wingdings"/>
              <a:buNone/>
            </a:pPr>
            <a:r>
              <a:t>		--spoke French, Latin, &amp; Italian</a:t>
            </a:r>
          </a:p>
          <a:p>
            <a:pPr>
              <a:lnSpc>
                <a:spcPct val="90000"/>
              </a:lnSpc>
              <a:buSzTx/>
              <a:buFont typeface="Wingdings"/>
              <a:buNone/>
            </a:pPr>
            <a:r>
              <a:t>		--Soldier &amp; diplomat</a:t>
            </a:r>
          </a:p>
          <a:p>
            <a:pPr>
              <a:lnSpc>
                <a:spcPct val="90000"/>
              </a:lnSpc>
              <a:buSzTx/>
              <a:buFont typeface="Wingdings"/>
              <a:buNone/>
            </a:pPr>
            <a:r>
              <a:t>		--member of Parliament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 thruBlk="1"/>
      </p:transition>
    </mc:Choice>
    <mc:Fallback xmlns="" xmlns:m="http://schemas.openxmlformats.org/officeDocument/2006/math" xmlns:a14="http://schemas.microsoft.com/office/drawing/2010/main">
      <p:transition spd="fast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eoffrey Chaucer and  The Canterbury Tales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/>
          <a:lstStyle/>
          <a:p>
            <a:pPr defTabSz="786384">
              <a:defRPr sz="3440">
                <a:effectLst>
                  <a:outerShdw blurRad="10922" dist="21844" dir="2700000" rotWithShape="0">
                    <a:srgbClr val="000000"/>
                  </a:outerShdw>
                </a:effectLst>
              </a:defRPr>
            </a:pPr>
            <a:r>
              <a:rPr dirty="0"/>
              <a:t>Geoffrey Chaucer and </a:t>
            </a:r>
            <a:br>
              <a:rPr dirty="0"/>
            </a:br>
            <a:r>
              <a:rPr i="1" dirty="0"/>
              <a:t>The Canterbury Tales</a:t>
            </a:r>
          </a:p>
        </p:txBody>
      </p:sp>
      <p:sp>
        <p:nvSpPr>
          <p:cNvPr id="62" name="lived and wrote around 1385 A.D.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Char char="■"/>
            </a:pPr>
            <a:r>
              <a:rPr dirty="0"/>
              <a:t>lived and wrote around 1385 A.D.</a:t>
            </a:r>
          </a:p>
          <a:p>
            <a:pPr>
              <a:buChar char="■"/>
            </a:pPr>
            <a:r>
              <a:rPr dirty="0"/>
              <a:t>planned many more tales, but did not complete the proposed 120 tales before his death</a:t>
            </a:r>
          </a:p>
          <a:p>
            <a:pPr>
              <a:buChar char="■"/>
            </a:pPr>
            <a:r>
              <a:rPr dirty="0"/>
              <a:t>wrote about all classes in </a:t>
            </a:r>
            <a:r>
              <a:rPr i="1" dirty="0"/>
              <a:t>The Canterbury</a:t>
            </a:r>
            <a:r>
              <a:rPr i="1" dirty="0"/>
              <a:t> </a:t>
            </a:r>
            <a:r>
              <a:rPr i="1" dirty="0"/>
              <a:t>Tales</a:t>
            </a:r>
            <a:r>
              <a:rPr dirty="0"/>
              <a:t> to give us a glimpse of English society at the time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 thruBlk="1"/>
      </p:transition>
    </mc:Choice>
    <mc:Fallback xmlns="" xmlns:m="http://schemas.openxmlformats.org/officeDocument/2006/math" xmlns:a14="http://schemas.microsoft.com/office/drawing/2010/main">
      <p:transition spd="fast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He went against tradition—should have written in French BUT he wrote them in Middle English…"/>
          <p:cNvSpPr txBox="1">
            <a:spLocks noGrp="1"/>
          </p:cNvSpPr>
          <p:nvPr>
            <p:ph type="body" idx="1"/>
          </p:nvPr>
        </p:nvSpPr>
        <p:spPr>
          <a:xfrm>
            <a:off x="457200" y="1905000"/>
            <a:ext cx="8229600" cy="449580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900"/>
              </a:spcBef>
              <a:buChar char="■"/>
              <a:defRPr sz="4000"/>
            </a:pPr>
            <a:r>
              <a:t>He went against tradition—should have written in French BUT he wrote them in </a:t>
            </a:r>
            <a:r>
              <a:rPr>
                <a:solidFill>
                  <a:srgbClr val="FFFF00"/>
                </a:solidFill>
              </a:rPr>
              <a:t>Middle English</a:t>
            </a:r>
          </a:p>
          <a:p>
            <a:pPr>
              <a:spcBef>
                <a:spcPts val="900"/>
              </a:spcBef>
              <a:buChar char="■"/>
              <a:defRPr sz="4000"/>
            </a:pPr>
            <a:r>
              <a:t>“Father of the English Language” because he </a:t>
            </a:r>
            <a:r>
              <a:rPr u="sng"/>
              <a:t>defied</a:t>
            </a:r>
            <a:r>
              <a:t> rules/law and wrote in the </a:t>
            </a:r>
            <a:r>
              <a:rPr>
                <a:solidFill>
                  <a:srgbClr val="FFFF00"/>
                </a:solidFill>
              </a:rPr>
              <a:t>people’s language</a:t>
            </a:r>
          </a:p>
        </p:txBody>
      </p:sp>
      <p:sp>
        <p:nvSpPr>
          <p:cNvPr id="65" name="Geoffrey Chaucer and  The Canterbury Tales (cont.)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/>
          <a:lstStyle/>
          <a:p>
            <a:pPr defTabSz="713231">
              <a:defRPr sz="3432">
                <a:effectLst>
                  <a:outerShdw blurRad="9906" dist="19812" dir="2700000" rotWithShape="0">
                    <a:srgbClr val="000000"/>
                  </a:outerShdw>
                </a:effectLst>
              </a:defRPr>
            </a:pPr>
            <a:r>
              <a:rPr dirty="0"/>
              <a:t>Geoffrey Chaucer and </a:t>
            </a:r>
            <a:br>
              <a:rPr dirty="0"/>
            </a:br>
            <a:r>
              <a:rPr i="1" dirty="0"/>
              <a:t>The Canterbury Tales </a:t>
            </a:r>
            <a:r>
              <a:rPr u="sng" dirty="0"/>
              <a:t>(cont.)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 thruBlk="1"/>
      </p:transition>
    </mc:Choice>
    <mc:Fallback xmlns="" xmlns:m="http://schemas.openxmlformats.org/officeDocument/2006/math" xmlns:a14="http://schemas.microsoft.com/office/drawing/2010/main">
      <p:transition spd="fast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Chaucer Images"/>
          <p:cNvSpPr txBox="1">
            <a:spLocks noGrp="1"/>
          </p:cNvSpPr>
          <p:nvPr>
            <p:ph type="title"/>
          </p:nvPr>
        </p:nvSpPr>
        <p:spPr>
          <a:xfrm>
            <a:off x="2869999" y="-182886"/>
            <a:ext cx="4827145" cy="1417638"/>
          </a:xfrm>
          <a:prstGeom prst="rect">
            <a:avLst/>
          </a:prstGeom>
        </p:spPr>
        <p:txBody>
          <a:bodyPr/>
          <a:lstStyle/>
          <a:p>
            <a:pPr algn="r"/>
            <a:r>
              <a:rPr dirty="0"/>
              <a:t>Chaucer Images</a:t>
            </a:r>
          </a:p>
        </p:txBody>
      </p:sp>
      <p:pic>
        <p:nvPicPr>
          <p:cNvPr id="2" name="Picture 1" descr="chaucer 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992" y="196499"/>
            <a:ext cx="3342280" cy="4821867"/>
          </a:xfrm>
          <a:prstGeom prst="rect">
            <a:avLst/>
          </a:prstGeom>
        </p:spPr>
      </p:pic>
      <p:pic>
        <p:nvPicPr>
          <p:cNvPr id="3" name="Picture 2" descr="chaucer 2.jp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1700" y="1019650"/>
            <a:ext cx="5702300" cy="3517900"/>
          </a:xfrm>
          <a:prstGeom prst="rect">
            <a:avLst/>
          </a:prstGeom>
        </p:spPr>
      </p:pic>
      <p:pic>
        <p:nvPicPr>
          <p:cNvPr id="70" name="chaucer.jpeg" descr="chaucer.jpe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424762" y="3093547"/>
            <a:ext cx="2544763" cy="3543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Picture 3" descr="chaucer face 2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869999" y="4041396"/>
            <a:ext cx="2595452" cy="25954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 thruBlk="1"/>
      </p:transition>
    </mc:Choice>
    <mc:Fallback xmlns="" xmlns:m="http://schemas.openxmlformats.org/officeDocument/2006/math" xmlns:a14="http://schemas.microsoft.com/office/drawing/2010/main">
      <p:transition spd="fast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he Middle Ages Background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/>
          <a:lstStyle/>
          <a:p>
            <a:pPr>
              <a:defRPr sz="4000"/>
            </a:pPr>
            <a:r>
              <a:rPr dirty="0"/>
              <a:t> The Middle Ages</a:t>
            </a:r>
            <a:br>
              <a:rPr dirty="0"/>
            </a:br>
            <a:r>
              <a:rPr sz="2800" dirty="0"/>
              <a:t>Background</a:t>
            </a:r>
          </a:p>
        </p:txBody>
      </p:sp>
      <p:sp>
        <p:nvSpPr>
          <p:cNvPr id="74" name="Triangle"/>
          <p:cNvSpPr/>
          <p:nvPr/>
        </p:nvSpPr>
        <p:spPr>
          <a:xfrm>
            <a:off x="3078482" y="1752600"/>
            <a:ext cx="2550794" cy="4343400"/>
          </a:xfrm>
          <a:prstGeom prst="triangle">
            <a:avLst/>
          </a:prstGeom>
          <a:gradFill>
            <a:gsLst>
              <a:gs pos="0">
                <a:schemeClr val="accent1"/>
              </a:gs>
              <a:gs pos="100000">
                <a:srgbClr val="FF9900"/>
              </a:gs>
            </a:gsLst>
            <a:lin ang="16200000"/>
          </a:gradFill>
          <a:ln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75" name="Hierarchy –  Class Structure During Chaucer’s Time"/>
          <p:cNvSpPr txBox="1"/>
          <p:nvPr/>
        </p:nvSpPr>
        <p:spPr>
          <a:xfrm>
            <a:off x="579119" y="1447800"/>
            <a:ext cx="2499362" cy="1196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400"/>
              </a:spcBef>
              <a:defRPr sz="2400">
                <a:solidFill>
                  <a:srgbClr val="FFFFFF"/>
                </a:solidFill>
              </a:defRPr>
            </a:lvl1pPr>
          </a:lstStyle>
          <a:p>
            <a:r>
              <a:t>Hierarchy –  Class Structure During Chaucer’s Time</a:t>
            </a:r>
          </a:p>
        </p:txBody>
      </p:sp>
      <p:sp>
        <p:nvSpPr>
          <p:cNvPr id="76" name="Line"/>
          <p:cNvSpPr/>
          <p:nvPr/>
        </p:nvSpPr>
        <p:spPr>
          <a:xfrm flipH="1">
            <a:off x="4343399" y="3429000"/>
            <a:ext cx="228601" cy="0"/>
          </a:xfrm>
          <a:prstGeom prst="line">
            <a:avLst/>
          </a:prstGeom>
          <a:ln>
            <a:solidFill>
              <a:srgbClr val="FFFFFF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7" name="Line"/>
          <p:cNvSpPr/>
          <p:nvPr/>
        </p:nvSpPr>
        <p:spPr>
          <a:xfrm>
            <a:off x="3881567" y="3429000"/>
            <a:ext cx="995233" cy="0"/>
          </a:xfrm>
          <a:prstGeom prst="line">
            <a:avLst/>
          </a:prstGeom>
          <a:ln>
            <a:solidFill>
              <a:srgbClr val="FFFFFF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8" name="Line"/>
          <p:cNvSpPr/>
          <p:nvPr/>
        </p:nvSpPr>
        <p:spPr>
          <a:xfrm flipV="1">
            <a:off x="4116438" y="2644140"/>
            <a:ext cx="455562" cy="22860"/>
          </a:xfrm>
          <a:prstGeom prst="line">
            <a:avLst/>
          </a:prstGeom>
          <a:ln>
            <a:solidFill>
              <a:srgbClr val="FFFFFF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9" name="Line"/>
          <p:cNvSpPr/>
          <p:nvPr/>
        </p:nvSpPr>
        <p:spPr>
          <a:xfrm>
            <a:off x="3381321" y="4953000"/>
            <a:ext cx="1952679" cy="0"/>
          </a:xfrm>
          <a:prstGeom prst="line">
            <a:avLst/>
          </a:prstGeom>
          <a:ln>
            <a:solidFill>
              <a:srgbClr val="FFFFFF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0" name="Nobility/Ruling Class - Knight and Squire"/>
          <p:cNvSpPr txBox="1"/>
          <p:nvPr/>
        </p:nvSpPr>
        <p:spPr>
          <a:xfrm>
            <a:off x="5532120" y="1752600"/>
            <a:ext cx="2804160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1000"/>
              </a:spcBef>
              <a:defRPr>
                <a:solidFill>
                  <a:srgbClr val="FFFF00"/>
                </a:solidFill>
                <a:latin typeface="Tahoma Bold"/>
                <a:ea typeface="Tahoma Bold"/>
                <a:cs typeface="Tahoma Bold"/>
                <a:sym typeface="Tahoma Bold"/>
              </a:defRPr>
            </a:pPr>
            <a:r>
              <a:t>Nobility/Ruling Class</a:t>
            </a:r>
            <a:r>
              <a:rPr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 - Knight and Squire</a:t>
            </a:r>
          </a:p>
        </p:txBody>
      </p:sp>
      <p:sp>
        <p:nvSpPr>
          <p:cNvPr id="81" name="Clergy - Monk, Friar, Prioress, Parson, Summoner, Pardoner"/>
          <p:cNvSpPr txBox="1"/>
          <p:nvPr/>
        </p:nvSpPr>
        <p:spPr>
          <a:xfrm>
            <a:off x="5455919" y="2627735"/>
            <a:ext cx="2651762" cy="9296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1000"/>
              </a:spcBef>
              <a:defRPr>
                <a:solidFill>
                  <a:srgbClr val="FFFF00"/>
                </a:solidFill>
                <a:latin typeface="Tahoma Bold"/>
                <a:ea typeface="Tahoma Bold"/>
                <a:cs typeface="Tahoma Bold"/>
                <a:sym typeface="Tahoma Bold"/>
              </a:defRPr>
            </a:pPr>
            <a:r>
              <a:rPr dirty="0"/>
              <a:t>Clergy</a:t>
            </a:r>
            <a:r>
              <a:rPr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 - Monk, Friar, Prioress, Parson, Summoner, Pardoner</a:t>
            </a:r>
          </a:p>
        </p:txBody>
      </p:sp>
      <p:sp>
        <p:nvSpPr>
          <p:cNvPr id="82" name="Middle Class – Merchant, Doctor, Student, Wife of Bath"/>
          <p:cNvSpPr txBox="1"/>
          <p:nvPr/>
        </p:nvSpPr>
        <p:spPr>
          <a:xfrm>
            <a:off x="5684519" y="3459660"/>
            <a:ext cx="3108962" cy="1066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1000"/>
              </a:spcBef>
              <a:defRPr>
                <a:solidFill>
                  <a:srgbClr val="FFFFFF"/>
                </a:solidFill>
              </a:defRPr>
            </a:pPr>
            <a:endParaRPr/>
          </a:p>
          <a:p>
            <a:pPr>
              <a:spcBef>
                <a:spcPts val="1000"/>
              </a:spcBef>
              <a:defRPr>
                <a:solidFill>
                  <a:srgbClr val="FFFF00"/>
                </a:solidFill>
                <a:latin typeface="Tahoma Bold"/>
                <a:ea typeface="Tahoma Bold"/>
                <a:cs typeface="Tahoma Bold"/>
                <a:sym typeface="Tahoma Bold"/>
              </a:defRPr>
            </a:pPr>
            <a:r>
              <a:t>Middle Class</a:t>
            </a:r>
            <a:r>
              <a:rPr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 – Merchant, Doctor, Student, Wife of Bath</a:t>
            </a:r>
          </a:p>
        </p:txBody>
      </p:sp>
      <p:sp>
        <p:nvSpPr>
          <p:cNvPr id="83" name="Peasants – Miller, Plowman, Skipper"/>
          <p:cNvSpPr txBox="1"/>
          <p:nvPr/>
        </p:nvSpPr>
        <p:spPr>
          <a:xfrm>
            <a:off x="6141719" y="4876800"/>
            <a:ext cx="2270762" cy="1066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1000"/>
              </a:spcBef>
              <a:defRPr>
                <a:solidFill>
                  <a:srgbClr val="FFFFFF"/>
                </a:solidFill>
              </a:defRPr>
            </a:pPr>
            <a:endParaRPr/>
          </a:p>
          <a:p>
            <a:pPr>
              <a:spcBef>
                <a:spcPts val="1000"/>
              </a:spcBef>
              <a:defRPr>
                <a:solidFill>
                  <a:srgbClr val="FFFF00"/>
                </a:solidFill>
                <a:latin typeface="Tahoma Bold"/>
                <a:ea typeface="Tahoma Bold"/>
                <a:cs typeface="Tahoma Bold"/>
                <a:sym typeface="Tahoma Bold"/>
              </a:defRPr>
            </a:pPr>
            <a:r>
              <a:t>Peasants</a:t>
            </a:r>
            <a:r>
              <a:rPr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 – Miller, Plowman, Skipper</a:t>
            </a:r>
          </a:p>
        </p:txBody>
      </p:sp>
      <p:sp>
        <p:nvSpPr>
          <p:cNvPr id="84" name="Line"/>
          <p:cNvSpPr/>
          <p:nvPr/>
        </p:nvSpPr>
        <p:spPr>
          <a:xfrm flipH="1">
            <a:off x="4952999" y="2209800"/>
            <a:ext cx="457201" cy="0"/>
          </a:xfrm>
          <a:prstGeom prst="line">
            <a:avLst/>
          </a:prstGeom>
          <a:ln>
            <a:solidFill>
              <a:srgbClr val="FFFFFF"/>
            </a:solidFill>
            <a:tailEnd type="triangle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5" name="Line"/>
          <p:cNvSpPr/>
          <p:nvPr/>
        </p:nvSpPr>
        <p:spPr>
          <a:xfrm flipH="1">
            <a:off x="5029199" y="3008735"/>
            <a:ext cx="381001" cy="0"/>
          </a:xfrm>
          <a:prstGeom prst="line">
            <a:avLst/>
          </a:prstGeom>
          <a:ln>
            <a:solidFill>
              <a:srgbClr val="FFFFFF"/>
            </a:solidFill>
            <a:tailEnd type="triangle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6" name="Line"/>
          <p:cNvSpPr/>
          <p:nvPr/>
        </p:nvSpPr>
        <p:spPr>
          <a:xfrm flipH="1">
            <a:off x="5257799" y="4222930"/>
            <a:ext cx="381001" cy="0"/>
          </a:xfrm>
          <a:prstGeom prst="line">
            <a:avLst/>
          </a:prstGeom>
          <a:ln>
            <a:solidFill>
              <a:srgbClr val="FFFFFF"/>
            </a:solidFill>
            <a:tailEnd type="triangle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7" name="Line"/>
          <p:cNvSpPr/>
          <p:nvPr/>
        </p:nvSpPr>
        <p:spPr>
          <a:xfrm flipH="1">
            <a:off x="5562599" y="5640070"/>
            <a:ext cx="457201" cy="0"/>
          </a:xfrm>
          <a:prstGeom prst="line">
            <a:avLst/>
          </a:prstGeom>
          <a:ln>
            <a:solidFill>
              <a:srgbClr val="FFFFFF"/>
            </a:solidFill>
            <a:tailEnd type="triangle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 thruBlk="1"/>
      </p:transition>
    </mc:Choice>
    <mc:Fallback xmlns="" xmlns:m="http://schemas.openxmlformats.org/officeDocument/2006/math" xmlns:a14="http://schemas.microsoft.com/office/drawing/2010/main">
      <p:transition spd="fast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Knight’s Code of Chivalry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t>Knight’s Code of Chivalry</a:t>
            </a:r>
          </a:p>
        </p:txBody>
      </p:sp>
      <p:sp>
        <p:nvSpPr>
          <p:cNvPr id="90" name="A knight must be:…"/>
          <p:cNvSpPr txBox="1">
            <a:spLocks noGrp="1"/>
          </p:cNvSpPr>
          <p:nvPr>
            <p:ph type="body" sz="half" idx="1"/>
          </p:nvPr>
        </p:nvSpPr>
        <p:spPr>
          <a:xfrm>
            <a:off x="457199" y="1600200"/>
            <a:ext cx="4886937" cy="4495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39470" indent="-339470" defTabSz="905255">
              <a:lnSpc>
                <a:spcPct val="90000"/>
              </a:lnSpc>
              <a:spcBef>
                <a:spcPts val="600"/>
              </a:spcBef>
              <a:buSzTx/>
              <a:buFont typeface="Wingdings"/>
              <a:buNone/>
              <a:defRPr sz="2772">
                <a:effectLst>
                  <a:outerShdw blurRad="12573" dist="25146" dir="2700000" rotWithShape="0">
                    <a:srgbClr val="000000"/>
                  </a:outerShdw>
                </a:effectLst>
                <a:latin typeface="BlackChancery"/>
                <a:ea typeface="BlackChancery"/>
                <a:cs typeface="BlackChancery"/>
                <a:sym typeface="BlackChancery"/>
              </a:defRPr>
            </a:pPr>
            <a:r>
              <a:rPr dirty="0"/>
              <a:t>A knight </a:t>
            </a:r>
            <a:r>
              <a:rPr dirty="0" smtClean="0"/>
              <a:t>must:</a:t>
            </a:r>
            <a:endParaRPr dirty="0"/>
          </a:p>
          <a:p>
            <a:pPr marL="339470" indent="-339470" defTabSz="905255">
              <a:lnSpc>
                <a:spcPct val="90000"/>
              </a:lnSpc>
              <a:spcBef>
                <a:spcPts val="600"/>
              </a:spcBef>
              <a:buSzTx/>
              <a:buFont typeface="Wingdings"/>
              <a:buNone/>
              <a:defRPr sz="2772">
                <a:effectLst>
                  <a:outerShdw blurRad="12573" dist="25146" dir="2700000" rotWithShape="0">
                    <a:srgbClr val="000000"/>
                  </a:outerShdw>
                </a:effectLst>
                <a:latin typeface="BlackChancery"/>
                <a:ea typeface="BlackChancery"/>
                <a:cs typeface="BlackChancery"/>
                <a:sym typeface="BlackChancery"/>
              </a:defRPr>
            </a:pPr>
            <a:r>
              <a:rPr dirty="0"/>
              <a:t>	1.  </a:t>
            </a:r>
            <a:r>
              <a:rPr lang="en-US" dirty="0" smtClean="0"/>
              <a:t>Be </a:t>
            </a:r>
            <a:r>
              <a:rPr dirty="0" smtClean="0"/>
              <a:t>true </a:t>
            </a:r>
            <a:r>
              <a:rPr dirty="0"/>
              <a:t>to his God </a:t>
            </a:r>
            <a:r>
              <a:rPr dirty="0" smtClean="0"/>
              <a:t>and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</a:t>
            </a:r>
            <a:r>
              <a:rPr dirty="0" smtClean="0"/>
              <a:t> </a:t>
            </a:r>
            <a:r>
              <a:rPr dirty="0"/>
              <a:t>a defender of the faith.</a:t>
            </a:r>
          </a:p>
          <a:p>
            <a:pPr marL="339470" indent="-339470" defTabSz="905255">
              <a:lnSpc>
                <a:spcPct val="90000"/>
              </a:lnSpc>
              <a:spcBef>
                <a:spcPts val="600"/>
              </a:spcBef>
              <a:buSzTx/>
              <a:buFont typeface="Wingdings"/>
              <a:buNone/>
              <a:defRPr sz="2772">
                <a:effectLst>
                  <a:outerShdw blurRad="12573" dist="25146" dir="2700000" rotWithShape="0">
                    <a:srgbClr val="000000"/>
                  </a:outerShdw>
                </a:effectLst>
                <a:latin typeface="BlackChancery"/>
                <a:ea typeface="BlackChancery"/>
                <a:cs typeface="BlackChancery"/>
                <a:sym typeface="BlackChancery"/>
              </a:defRPr>
            </a:pPr>
            <a:r>
              <a:rPr dirty="0"/>
              <a:t>	2. </a:t>
            </a:r>
            <a:r>
              <a:rPr lang="en-US" dirty="0" smtClean="0"/>
              <a:t>Be </a:t>
            </a:r>
            <a:r>
              <a:rPr dirty="0" smtClean="0"/>
              <a:t> </a:t>
            </a:r>
            <a:r>
              <a:rPr dirty="0"/>
              <a:t>true and loyal to </a:t>
            </a:r>
            <a:r>
              <a:rPr dirty="0" smtClean="0"/>
              <a:t>his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</a:t>
            </a:r>
            <a:r>
              <a:rPr dirty="0" smtClean="0"/>
              <a:t>lord</a:t>
            </a:r>
            <a:r>
              <a:rPr lang="en-US" dirty="0"/>
              <a:t> </a:t>
            </a:r>
            <a:r>
              <a:rPr dirty="0" smtClean="0"/>
              <a:t>and </a:t>
            </a:r>
            <a:r>
              <a:rPr dirty="0"/>
              <a:t>king.</a:t>
            </a:r>
          </a:p>
          <a:p>
            <a:pPr marL="339470" indent="-339470" defTabSz="905255">
              <a:lnSpc>
                <a:spcPct val="90000"/>
              </a:lnSpc>
              <a:spcBef>
                <a:spcPts val="600"/>
              </a:spcBef>
              <a:buSzTx/>
              <a:buFont typeface="Wingdings"/>
              <a:buNone/>
              <a:defRPr sz="2772">
                <a:effectLst>
                  <a:outerShdw blurRad="12573" dist="25146" dir="2700000" rotWithShape="0">
                    <a:srgbClr val="000000"/>
                  </a:outerShdw>
                </a:effectLst>
                <a:latin typeface="BlackChancery"/>
                <a:ea typeface="BlackChancery"/>
                <a:cs typeface="BlackChancery"/>
                <a:sym typeface="BlackChancery"/>
              </a:defRPr>
            </a:pPr>
            <a:r>
              <a:rPr dirty="0"/>
              <a:t>	3. </a:t>
            </a:r>
            <a:r>
              <a:rPr lang="en-US" dirty="0" smtClean="0"/>
              <a:t>Be</a:t>
            </a:r>
            <a:r>
              <a:rPr dirty="0" smtClean="0"/>
              <a:t> </a:t>
            </a:r>
            <a:r>
              <a:rPr dirty="0"/>
              <a:t>true to his lady.</a:t>
            </a:r>
          </a:p>
          <a:p>
            <a:pPr marL="339470" indent="-339470" defTabSz="905255">
              <a:lnSpc>
                <a:spcPct val="90000"/>
              </a:lnSpc>
              <a:spcBef>
                <a:spcPts val="600"/>
              </a:spcBef>
              <a:buSzTx/>
              <a:buFont typeface="Wingdings"/>
              <a:buNone/>
              <a:defRPr sz="2772">
                <a:effectLst>
                  <a:outerShdw blurRad="12573" dist="25146" dir="2700000" rotWithShape="0">
                    <a:srgbClr val="000000"/>
                  </a:outerShdw>
                </a:effectLst>
                <a:latin typeface="BlackChancery"/>
                <a:ea typeface="BlackChancery"/>
                <a:cs typeface="BlackChancery"/>
                <a:sym typeface="BlackChancery"/>
              </a:defRPr>
            </a:pPr>
            <a:r>
              <a:rPr dirty="0"/>
              <a:t>	4. </a:t>
            </a:r>
            <a:r>
              <a:rPr lang="en-US" dirty="0" smtClean="0"/>
              <a:t>Be</a:t>
            </a:r>
            <a:r>
              <a:rPr dirty="0" smtClean="0"/>
              <a:t> </a:t>
            </a:r>
            <a:r>
              <a:rPr dirty="0"/>
              <a:t>humble and modest </a:t>
            </a:r>
            <a:r>
              <a:rPr dirty="0" smtClean="0"/>
              <a:t>in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</a:t>
            </a:r>
            <a:r>
              <a:rPr dirty="0" smtClean="0"/>
              <a:t> </a:t>
            </a:r>
            <a:r>
              <a:rPr dirty="0"/>
              <a:t>daily actions.</a:t>
            </a:r>
          </a:p>
          <a:p>
            <a:pPr marL="339470" indent="-339470" defTabSz="905255">
              <a:lnSpc>
                <a:spcPct val="90000"/>
              </a:lnSpc>
              <a:spcBef>
                <a:spcPts val="600"/>
              </a:spcBef>
              <a:buSzTx/>
              <a:buFont typeface="Wingdings"/>
              <a:buNone/>
              <a:defRPr sz="2772">
                <a:effectLst>
                  <a:outerShdw blurRad="12573" dist="25146" dir="2700000" rotWithShape="0">
                    <a:srgbClr val="000000"/>
                  </a:outerShdw>
                </a:effectLst>
                <a:latin typeface="BlackChancery"/>
                <a:ea typeface="BlackChancery"/>
                <a:cs typeface="BlackChancery"/>
                <a:sym typeface="BlackChancery"/>
              </a:defRPr>
            </a:pPr>
            <a:r>
              <a:rPr dirty="0"/>
              <a:t>	5.  </a:t>
            </a:r>
            <a:r>
              <a:rPr lang="en-US" dirty="0" smtClean="0"/>
              <a:t>Be </a:t>
            </a:r>
            <a:r>
              <a:rPr dirty="0" smtClean="0"/>
              <a:t>brave </a:t>
            </a:r>
            <a:r>
              <a:rPr dirty="0"/>
              <a:t>and fierce </a:t>
            </a:r>
            <a:r>
              <a:rPr dirty="0" smtClean="0"/>
              <a:t>in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</a:t>
            </a:r>
            <a:r>
              <a:rPr dirty="0" smtClean="0"/>
              <a:t> war</a:t>
            </a:r>
            <a:r>
              <a:rPr lang="en-US" dirty="0"/>
              <a:t> </a:t>
            </a:r>
            <a:r>
              <a:rPr dirty="0" smtClean="0"/>
              <a:t>and </a:t>
            </a:r>
            <a:r>
              <a:rPr dirty="0"/>
              <a:t>adversity.</a:t>
            </a:r>
          </a:p>
        </p:txBody>
      </p:sp>
      <p:pic>
        <p:nvPicPr>
          <p:cNvPr id="91" name="j0233095.pdf" descr="j0233095.pdf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4942" y="1600200"/>
            <a:ext cx="2870758" cy="296792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 thruBlk="1"/>
      </p:transition>
    </mc:Choice>
    <mc:Fallback xmlns="" xmlns:m="http://schemas.openxmlformats.org/officeDocument/2006/math" xmlns:a14="http://schemas.microsoft.com/office/drawing/2010/main">
      <p:transition spd="fast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Code of the Clergy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/>
          <a:lstStyle>
            <a:lvl1pPr algn="l"/>
          </a:lstStyle>
          <a:p>
            <a:r>
              <a:t>Code of the Clergy</a:t>
            </a:r>
          </a:p>
        </p:txBody>
      </p:sp>
      <p:sp>
        <p:nvSpPr>
          <p:cNvPr id="94" name="A member of the clergy must:…"/>
          <p:cNvSpPr txBox="1">
            <a:spLocks noGrp="1"/>
          </p:cNvSpPr>
          <p:nvPr>
            <p:ph type="body" sz="half" idx="1"/>
          </p:nvPr>
        </p:nvSpPr>
        <p:spPr>
          <a:xfrm>
            <a:off x="457200" y="1600200"/>
            <a:ext cx="5486400" cy="4495800"/>
          </a:xfrm>
          <a:prstGeom prst="rect">
            <a:avLst/>
          </a:prstGeom>
        </p:spPr>
        <p:txBody>
          <a:bodyPr/>
          <a:lstStyle/>
          <a:p>
            <a:pPr marL="339470" indent="-339470" defTabSz="905255">
              <a:buSzTx/>
              <a:buFont typeface="Wingdings"/>
              <a:buNone/>
              <a:defRPr sz="3168">
                <a:effectLst>
                  <a:outerShdw blurRad="12573" dist="25146" dir="2700000" rotWithShape="0">
                    <a:srgbClr val="000000"/>
                  </a:outerShdw>
                </a:effectLst>
                <a:latin typeface="BlackChancery"/>
                <a:ea typeface="BlackChancery"/>
                <a:cs typeface="BlackChancery"/>
                <a:sym typeface="BlackChancery"/>
              </a:defRPr>
            </a:pPr>
            <a:r>
              <a:rPr dirty="0"/>
              <a:t>A member of the clergy must:</a:t>
            </a:r>
          </a:p>
          <a:p>
            <a:pPr marL="339470" indent="-339470" defTabSz="905255">
              <a:buSzTx/>
              <a:buFont typeface="Wingdings"/>
              <a:buNone/>
              <a:defRPr sz="3168">
                <a:effectLst>
                  <a:outerShdw blurRad="12573" dist="25146" dir="2700000" rotWithShape="0">
                    <a:srgbClr val="000000"/>
                  </a:outerShdw>
                </a:effectLst>
                <a:latin typeface="BlackChancery"/>
                <a:ea typeface="BlackChancery"/>
                <a:cs typeface="BlackChancery"/>
                <a:sym typeface="BlackChancery"/>
              </a:defRPr>
            </a:pPr>
            <a:r>
              <a:rPr dirty="0"/>
              <a:t>	1.  </a:t>
            </a:r>
            <a:r>
              <a:rPr lang="en-US" dirty="0" smtClean="0"/>
              <a:t>B</a:t>
            </a:r>
            <a:r>
              <a:rPr dirty="0" smtClean="0"/>
              <a:t>e </a:t>
            </a:r>
            <a:r>
              <a:rPr dirty="0"/>
              <a:t>chaste and pure.</a:t>
            </a:r>
          </a:p>
          <a:p>
            <a:pPr marL="339470" indent="-339470" defTabSz="905255">
              <a:buSzTx/>
              <a:buFont typeface="Wingdings"/>
              <a:buNone/>
              <a:defRPr sz="3168">
                <a:effectLst>
                  <a:outerShdw blurRad="12573" dist="25146" dir="2700000" rotWithShape="0">
                    <a:srgbClr val="000000"/>
                  </a:outerShdw>
                </a:effectLst>
                <a:latin typeface="BlackChancery"/>
                <a:ea typeface="BlackChancery"/>
                <a:cs typeface="BlackChancery"/>
                <a:sym typeface="BlackChancery"/>
              </a:defRPr>
            </a:pPr>
            <a:r>
              <a:rPr dirty="0"/>
              <a:t>	2.  </a:t>
            </a:r>
            <a:r>
              <a:rPr lang="en-US" dirty="0" smtClean="0"/>
              <a:t>B</a:t>
            </a:r>
            <a:r>
              <a:rPr dirty="0" smtClean="0"/>
              <a:t>e </a:t>
            </a:r>
            <a:r>
              <a:rPr dirty="0"/>
              <a:t>devoted to God.</a:t>
            </a:r>
          </a:p>
          <a:p>
            <a:pPr marL="339470" indent="-339470" defTabSz="905255">
              <a:buSzTx/>
              <a:buFont typeface="Wingdings"/>
              <a:buNone/>
              <a:defRPr sz="3168">
                <a:effectLst>
                  <a:outerShdw blurRad="12573" dist="25146" dir="2700000" rotWithShape="0">
                    <a:srgbClr val="000000"/>
                  </a:outerShdw>
                </a:effectLst>
                <a:latin typeface="BlackChancery"/>
                <a:ea typeface="BlackChancery"/>
                <a:cs typeface="BlackChancery"/>
                <a:sym typeface="BlackChancery"/>
              </a:defRPr>
            </a:pPr>
            <a:r>
              <a:rPr dirty="0"/>
              <a:t>	3.  </a:t>
            </a:r>
            <a:r>
              <a:rPr lang="en-US" dirty="0" smtClean="0"/>
              <a:t>O</a:t>
            </a:r>
            <a:r>
              <a:rPr dirty="0" smtClean="0"/>
              <a:t>bey </a:t>
            </a:r>
            <a:r>
              <a:rPr dirty="0"/>
              <a:t>God and Biblical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</a:t>
            </a:r>
            <a:r>
              <a:rPr dirty="0" smtClean="0"/>
              <a:t>law</a:t>
            </a:r>
            <a:r>
              <a:rPr dirty="0"/>
              <a:t>.</a:t>
            </a:r>
          </a:p>
          <a:p>
            <a:pPr marL="339470" indent="-339470" defTabSz="905255">
              <a:buSzTx/>
              <a:buFont typeface="Wingdings"/>
              <a:buNone/>
              <a:defRPr sz="3168">
                <a:effectLst>
                  <a:outerShdw blurRad="12573" dist="25146" dir="2700000" rotWithShape="0">
                    <a:srgbClr val="000000"/>
                  </a:outerShdw>
                </a:effectLst>
                <a:latin typeface="BlackChancery"/>
                <a:ea typeface="BlackChancery"/>
                <a:cs typeface="BlackChancery"/>
                <a:sym typeface="BlackChancery"/>
              </a:defRPr>
            </a:pPr>
            <a:r>
              <a:rPr dirty="0"/>
              <a:t>	4.  </a:t>
            </a:r>
            <a:r>
              <a:rPr lang="en-US" dirty="0" smtClean="0"/>
              <a:t>T</a:t>
            </a:r>
            <a:r>
              <a:rPr dirty="0" smtClean="0"/>
              <a:t>ake </a:t>
            </a:r>
            <a:r>
              <a:rPr dirty="0"/>
              <a:t>vows of poverty.</a:t>
            </a:r>
          </a:p>
          <a:p>
            <a:pPr marL="339470" indent="-339470" defTabSz="905255">
              <a:buSzTx/>
              <a:buFont typeface="Wingdings"/>
              <a:buNone/>
              <a:defRPr sz="3168">
                <a:effectLst>
                  <a:outerShdw blurRad="12573" dist="25146" dir="2700000" rotWithShape="0">
                    <a:srgbClr val="000000"/>
                  </a:outerShdw>
                </a:effectLst>
                <a:latin typeface="BlackChancery"/>
                <a:ea typeface="BlackChancery"/>
                <a:cs typeface="BlackChancery"/>
                <a:sym typeface="BlackChancery"/>
              </a:defRPr>
            </a:pPr>
            <a:r>
              <a:rPr dirty="0"/>
              <a:t>	5.  </a:t>
            </a:r>
            <a:r>
              <a:rPr lang="en-US" dirty="0" smtClean="0"/>
              <a:t>A</a:t>
            </a:r>
            <a:r>
              <a:rPr dirty="0" smtClean="0"/>
              <a:t>chieve </a:t>
            </a:r>
            <a:r>
              <a:rPr dirty="0"/>
              <a:t>heavenly reward 	through earthly denial. </a:t>
            </a:r>
          </a:p>
        </p:txBody>
      </p:sp>
      <p:pic>
        <p:nvPicPr>
          <p:cNvPr id="95" name="monks_270.jpeg" descr="monks_270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943600" y="395296"/>
            <a:ext cx="2971800" cy="292846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 thruBlk="1"/>
      </p:transition>
    </mc:Choice>
    <mc:Fallback xmlns="" xmlns:m="http://schemas.openxmlformats.org/officeDocument/2006/math" xmlns:a14="http://schemas.microsoft.com/office/drawing/2010/main">
      <p:transition spd="fast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even Deadly Sins"/>
          <p:cNvSpPr txBox="1">
            <a:spLocks noGrp="1"/>
          </p:cNvSpPr>
          <p:nvPr>
            <p:ph type="title"/>
          </p:nvPr>
        </p:nvSpPr>
        <p:spPr>
          <a:xfrm>
            <a:off x="457200" y="555052"/>
            <a:ext cx="8229600" cy="114300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l"/>
            <a:r>
              <a:rPr dirty="0" smtClean="0"/>
              <a:t>Seve</a:t>
            </a:r>
            <a:r>
              <a:rPr lang="en-US" dirty="0" smtClean="0"/>
              <a:t>n</a:t>
            </a:r>
            <a:br>
              <a:rPr lang="en-US" dirty="0" smtClean="0"/>
            </a:br>
            <a:r>
              <a:rPr dirty="0" smtClean="0"/>
              <a:t>Deadly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dirty="0" smtClean="0"/>
              <a:t>Sins</a:t>
            </a:r>
            <a:endParaRPr dirty="0"/>
          </a:p>
        </p:txBody>
      </p:sp>
      <p:pic>
        <p:nvPicPr>
          <p:cNvPr id="3" name="Picture 2" descr="4292674184_8a5f0a89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8344" y="274637"/>
            <a:ext cx="4711700" cy="6350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2346545"/>
            <a:ext cx="3133907" cy="427809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>
              <a:spcBef>
                <a:spcPts val="600"/>
              </a:spcBef>
              <a:defRPr sz="2800"/>
            </a:pPr>
            <a:r>
              <a:rPr lang="en-US" sz="3200" dirty="0" smtClean="0">
                <a:solidFill>
                  <a:srgbClr val="FCD5B5"/>
                </a:solidFill>
              </a:rPr>
              <a:t>• Pride</a:t>
            </a:r>
            <a:endParaRPr lang="en-US" sz="3200" dirty="0">
              <a:solidFill>
                <a:srgbClr val="FCD5B5"/>
              </a:solidFill>
            </a:endParaRPr>
          </a:p>
          <a:p>
            <a:pPr>
              <a:spcBef>
                <a:spcPts val="600"/>
              </a:spcBef>
              <a:defRPr sz="2800"/>
            </a:pPr>
            <a:r>
              <a:rPr lang="en-US" sz="3200" dirty="0" smtClean="0">
                <a:solidFill>
                  <a:srgbClr val="FCD5B5"/>
                </a:solidFill>
              </a:rPr>
              <a:t>• Envy</a:t>
            </a:r>
            <a:endParaRPr lang="en-US" sz="3200" dirty="0">
              <a:solidFill>
                <a:srgbClr val="FCD5B5"/>
              </a:solidFill>
            </a:endParaRPr>
          </a:p>
          <a:p>
            <a:pPr>
              <a:spcBef>
                <a:spcPts val="600"/>
              </a:spcBef>
              <a:defRPr sz="2800"/>
            </a:pPr>
            <a:r>
              <a:rPr lang="en-US" sz="3200" dirty="0" smtClean="0">
                <a:solidFill>
                  <a:srgbClr val="FCD5B5"/>
                </a:solidFill>
              </a:rPr>
              <a:t>• Gluttony</a:t>
            </a:r>
            <a:endParaRPr lang="en-US" sz="3200" dirty="0">
              <a:solidFill>
                <a:srgbClr val="FCD5B5"/>
              </a:solidFill>
            </a:endParaRPr>
          </a:p>
          <a:p>
            <a:pPr>
              <a:spcBef>
                <a:spcPts val="600"/>
              </a:spcBef>
              <a:defRPr sz="2800"/>
            </a:pPr>
            <a:r>
              <a:rPr lang="en-US" sz="3200" dirty="0" smtClean="0">
                <a:solidFill>
                  <a:srgbClr val="FCD5B5"/>
                </a:solidFill>
              </a:rPr>
              <a:t>• Sloth</a:t>
            </a:r>
            <a:endParaRPr lang="en-US" sz="3200" dirty="0">
              <a:solidFill>
                <a:srgbClr val="FCD5B5"/>
              </a:solidFill>
            </a:endParaRPr>
          </a:p>
          <a:p>
            <a:pPr>
              <a:spcBef>
                <a:spcPts val="600"/>
              </a:spcBef>
              <a:defRPr sz="2800"/>
            </a:pPr>
            <a:r>
              <a:rPr lang="en-US" sz="3200" dirty="0" smtClean="0">
                <a:solidFill>
                  <a:srgbClr val="FCD5B5"/>
                </a:solidFill>
              </a:rPr>
              <a:t>• Lust</a:t>
            </a:r>
            <a:endParaRPr lang="en-US" sz="3200" dirty="0">
              <a:solidFill>
                <a:srgbClr val="FCD5B5"/>
              </a:solidFill>
            </a:endParaRPr>
          </a:p>
          <a:p>
            <a:pPr>
              <a:spcBef>
                <a:spcPts val="600"/>
              </a:spcBef>
              <a:defRPr sz="2800"/>
            </a:pPr>
            <a:r>
              <a:rPr lang="en-US" sz="3200" dirty="0" smtClean="0">
                <a:solidFill>
                  <a:srgbClr val="FCD5B5"/>
                </a:solidFill>
              </a:rPr>
              <a:t>• Avarice</a:t>
            </a:r>
            <a:endParaRPr lang="en-US" sz="3200" dirty="0">
              <a:solidFill>
                <a:srgbClr val="FCD5B5"/>
              </a:solidFill>
            </a:endParaRPr>
          </a:p>
          <a:p>
            <a:pPr>
              <a:spcBef>
                <a:spcPts val="600"/>
              </a:spcBef>
              <a:defRPr sz="2800"/>
            </a:pPr>
            <a:r>
              <a:rPr lang="en-US" sz="3200" dirty="0" smtClean="0">
                <a:solidFill>
                  <a:srgbClr val="FCD5B5"/>
                </a:solidFill>
              </a:rPr>
              <a:t>• Wrath</a:t>
            </a:r>
            <a:endParaRPr lang="en-US" sz="3200" dirty="0">
              <a:solidFill>
                <a:srgbClr val="FCD5B5"/>
              </a:solidFill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720000"/>
              </a:solidFill>
              <a:effectLst/>
              <a:uFillTx/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 thruBlk="1"/>
      </p:transition>
    </mc:Choice>
    <mc:Fallback xmlns="" xmlns:m="http://schemas.openxmlformats.org/officeDocument/2006/math" xmlns:a14="http://schemas.microsoft.com/office/drawing/2010/main">
      <p:transition spd="fast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lit">
  <a:themeElements>
    <a:clrScheme name="Slit">
      <a:dk1>
        <a:srgbClr val="720000"/>
      </a:dk1>
      <a:lt1>
        <a:srgbClr val="720000"/>
      </a:lt1>
      <a:dk2>
        <a:srgbClr val="A7A7A7"/>
      </a:dk2>
      <a:lt2>
        <a:srgbClr val="535353"/>
      </a:lt2>
      <a:accent1>
        <a:srgbClr val="FF3300"/>
      </a:accent1>
      <a:accent2>
        <a:srgbClr val="BE7960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Sli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Sli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720000"/>
            </a:solidFill>
            <a:effectLst/>
            <a:uFillTx/>
            <a:latin typeface="Tahoma"/>
            <a:ea typeface="Tahoma"/>
            <a:cs typeface="Tahoma"/>
            <a:sym typeface="Tahom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720000"/>
            </a:solidFill>
            <a:effectLst/>
            <a:uFillTx/>
            <a:latin typeface="Tahoma"/>
            <a:ea typeface="Tahoma"/>
            <a:cs typeface="Tahoma"/>
            <a:sym typeface="Tahom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Slit">
  <a:themeElements>
    <a:clrScheme name="Sli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3300"/>
      </a:accent1>
      <a:accent2>
        <a:srgbClr val="BE7960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Sli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Sli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720000"/>
            </a:solidFill>
            <a:effectLst/>
            <a:uFillTx/>
            <a:latin typeface="Tahoma"/>
            <a:ea typeface="Tahoma"/>
            <a:cs typeface="Tahoma"/>
            <a:sym typeface="Tahom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720000"/>
            </a:solidFill>
            <a:effectLst/>
            <a:uFillTx/>
            <a:latin typeface="Tahoma"/>
            <a:ea typeface="Tahoma"/>
            <a:cs typeface="Tahoma"/>
            <a:sym typeface="Tahom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738</Words>
  <Application>Microsoft Macintosh PowerPoint</Application>
  <PresentationFormat>On-screen Show (4:3)</PresentationFormat>
  <Paragraphs>137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Slit</vt:lpstr>
      <vt:lpstr>The Canterbury Tales by Geoffrey Chaucer</vt:lpstr>
      <vt:lpstr>Geoffrey Chaucer (c. 1343-1400)</vt:lpstr>
      <vt:lpstr>Geoffrey Chaucer and  The Canterbury Tales</vt:lpstr>
      <vt:lpstr>Geoffrey Chaucer and  The Canterbury Tales (cont.)</vt:lpstr>
      <vt:lpstr>Chaucer Images</vt:lpstr>
      <vt:lpstr> The Middle Ages Background</vt:lpstr>
      <vt:lpstr>Knight’s Code of Chivalry</vt:lpstr>
      <vt:lpstr>Code of the Clergy</vt:lpstr>
      <vt:lpstr>Seven Deadly Sins</vt:lpstr>
      <vt:lpstr>Moral Virtues (opposite of sins)</vt:lpstr>
      <vt:lpstr>Chaucer’s Canterbury Tales</vt:lpstr>
      <vt:lpstr>Chaucer’s Canterbury Tales (cont.)</vt:lpstr>
      <vt:lpstr>The Prologue</vt:lpstr>
      <vt:lpstr>List of 30 Pilgrims</vt:lpstr>
      <vt:lpstr>Assignment: Pilgrim Presentations</vt:lpstr>
      <vt:lpstr>Slide One</vt:lpstr>
      <vt:lpstr>Slide Two</vt:lpstr>
      <vt:lpstr>THE MILLER</vt:lpstr>
      <vt:lpstr>The Miller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Canterbury Tales by Geoffrey Chaucer</dc:title>
  <cp:lastModifiedBy>Sandra Effinger</cp:lastModifiedBy>
  <cp:revision>6</cp:revision>
  <dcterms:modified xsi:type="dcterms:W3CDTF">2020-10-28T12:06:37Z</dcterms:modified>
</cp:coreProperties>
</file>